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53" r:id="rId3"/>
    <p:sldMasterId id="2147483659" r:id="rId4"/>
    <p:sldMasterId id="2147483661" r:id="rId5"/>
  </p:sldMasterIdLst>
  <p:notesMasterIdLst>
    <p:notesMasterId r:id="rId26"/>
  </p:notesMasterIdLst>
  <p:handoutMasterIdLst>
    <p:handoutMasterId r:id="rId27"/>
  </p:handoutMasterIdLst>
  <p:sldIdLst>
    <p:sldId id="3233" r:id="rId6"/>
    <p:sldId id="3226" r:id="rId7"/>
    <p:sldId id="3231" r:id="rId8"/>
    <p:sldId id="3321" r:id="rId9"/>
    <p:sldId id="3350" r:id="rId10"/>
    <p:sldId id="3280" r:id="rId11"/>
    <p:sldId id="3336" r:id="rId12"/>
    <p:sldId id="3351" r:id="rId13"/>
    <p:sldId id="3352" r:id="rId14"/>
    <p:sldId id="3353" r:id="rId15"/>
    <p:sldId id="3349" r:id="rId16"/>
    <p:sldId id="3279" r:id="rId17"/>
    <p:sldId id="3282" r:id="rId18"/>
    <p:sldId id="3338" r:id="rId19"/>
    <p:sldId id="3354" r:id="rId20"/>
    <p:sldId id="3355" r:id="rId21"/>
    <p:sldId id="3356" r:id="rId22"/>
    <p:sldId id="3359" r:id="rId23"/>
    <p:sldId id="3358" r:id="rId24"/>
    <p:sldId id="3203"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3233"/>
          </p14:sldIdLst>
        </p14:section>
        <p14:section name="目录" id="{4B3991B8-79CA-4EB6-9CA3-FC301B75ECCE}">
          <p14:sldIdLst>
            <p14:sldId id="3226"/>
            <p14:sldId id="3231"/>
          </p14:sldIdLst>
        </p14:section>
        <p14:section name="内容" id="{18816BB6-9D16-4BDC-8D4C-61DCA91C8176}">
          <p14:sldIdLst>
            <p14:sldId id="3321"/>
            <p14:sldId id="3350"/>
            <p14:sldId id="3280"/>
            <p14:sldId id="3336"/>
            <p14:sldId id="3351"/>
            <p14:sldId id="3352"/>
            <p14:sldId id="3353"/>
            <p14:sldId id="3349"/>
            <p14:sldId id="3279"/>
            <p14:sldId id="3282"/>
            <p14:sldId id="3338"/>
            <p14:sldId id="3354"/>
            <p14:sldId id="3355"/>
            <p14:sldId id="3356"/>
            <p14:sldId id="3359"/>
            <p14:sldId id="3358"/>
          </p14:sldIdLst>
        </p14:section>
        <p14:section name="封底" id="{843E591D-6EE2-4691-951C-C0C689F22170}">
          <p14:sldIdLst>
            <p14:sldId id="3203"/>
          </p14:sldIdLst>
        </p14:section>
      </p14:sectionLst>
    </p:ext>
    <p:ext uri="{EFAFB233-063F-42B5-8137-9DF3F51BA10A}">
      <p15:sldGuideLst xmlns:p15="http://schemas.microsoft.com/office/powerpoint/2012/main">
        <p15:guide id="4" pos="923" userDrawn="1">
          <p15:clr>
            <a:srgbClr val="A4A3A4"/>
          </p15:clr>
        </p15:guide>
        <p15:guide id="6" orient="horz" pos="3838" userDrawn="1">
          <p15:clr>
            <a:srgbClr val="A4A3A4"/>
          </p15:clr>
        </p15:guide>
        <p15:guide id="7" orient="horz" pos="4247" userDrawn="1">
          <p15:clr>
            <a:srgbClr val="A4A3A4"/>
          </p15:clr>
        </p15:guide>
        <p15:guide id="8" pos="2256" userDrawn="1">
          <p15:clr>
            <a:srgbClr val="A4A3A4"/>
          </p15:clr>
        </p15:guide>
        <p15:guide id="9" pos="4112" userDrawn="1">
          <p15:clr>
            <a:srgbClr val="A4A3A4"/>
          </p15:clr>
        </p15:guide>
        <p15:guide id="10" pos="5967" userDrawn="1">
          <p15:clr>
            <a:srgbClr val="A4A3A4"/>
          </p15:clr>
        </p15:guide>
        <p15:guide id="11" pos="6425" userDrawn="1">
          <p15:clr>
            <a:srgbClr val="A4A3A4"/>
          </p15:clr>
        </p15:guide>
        <p15:guide id="12" pos="2343" userDrawn="1">
          <p15:clr>
            <a:srgbClr val="A4A3A4"/>
          </p15:clr>
        </p15:guide>
        <p15:guide id="13" orient="horz" pos="33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AC"/>
    <a:srgbClr val="4473B3"/>
    <a:srgbClr val="1F4D78"/>
    <a:srgbClr val="9AB3D6"/>
    <a:srgbClr val="F4EEE8"/>
    <a:srgbClr val="1A53A2"/>
    <a:srgbClr val="339FDB"/>
    <a:srgbClr val="1A93D6"/>
    <a:srgbClr val="0087D2"/>
    <a:srgbClr val="0040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68" autoAdjust="0"/>
    <p:restoredTop sz="94173" autoAdjust="0"/>
  </p:normalViewPr>
  <p:slideViewPr>
    <p:cSldViewPr snapToGrid="0" showGuides="1">
      <p:cViewPr varScale="1">
        <p:scale>
          <a:sx n="90" d="100"/>
          <a:sy n="90" d="100"/>
        </p:scale>
        <p:origin x="206" y="53"/>
      </p:cViewPr>
      <p:guideLst>
        <p:guide pos="923"/>
        <p:guide orient="horz" pos="3838"/>
        <p:guide orient="horz" pos="4247"/>
        <p:guide pos="2256"/>
        <p:guide pos="4112"/>
        <p:guide pos="5967"/>
        <p:guide pos="6425"/>
        <p:guide pos="2343"/>
        <p:guide orient="horz" pos="3329"/>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69" d="100"/>
          <a:sy n="69" d="100"/>
        </p:scale>
        <p:origin x="1971" y="3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已经保存了修改后的版本，如果有问题的话，可以再改</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a:t>
            </a:fld>
            <a:endParaRPr lang="zh-CN" altLang="en-US"/>
          </a:p>
        </p:txBody>
      </p:sp>
    </p:spTree>
    <p:extLst>
      <p:ext uri="{BB962C8B-B14F-4D97-AF65-F5344CB8AC3E}">
        <p14:creationId xmlns:p14="http://schemas.microsoft.com/office/powerpoint/2010/main" val="3154693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MAC</a:t>
            </a:r>
            <a:r>
              <a:rPr lang="zh-CN" altLang="en-US" dirty="0"/>
              <a:t>应该还是要改成</a:t>
            </a:r>
            <a:r>
              <a:rPr lang="en-US" altLang="zh-CN" dirty="0"/>
              <a:t>C</a:t>
            </a:r>
            <a:r>
              <a:rPr lang="zh-CN" altLang="en-US" dirty="0"/>
              <a:t>的地址，不然截获？</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15</a:t>
            </a:fld>
            <a:endParaRPr lang="zh-CN" altLang="en-US"/>
          </a:p>
        </p:txBody>
      </p:sp>
    </p:spTree>
    <p:extLst>
      <p:ext uri="{BB962C8B-B14F-4D97-AF65-F5344CB8AC3E}">
        <p14:creationId xmlns:p14="http://schemas.microsoft.com/office/powerpoint/2010/main" val="3328633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MAC</a:t>
            </a:r>
            <a:r>
              <a:rPr lang="zh-CN" altLang="en-US" dirty="0"/>
              <a:t>应该还是要改成</a:t>
            </a:r>
            <a:r>
              <a:rPr lang="en-US" altLang="zh-CN" dirty="0"/>
              <a:t>C</a:t>
            </a:r>
            <a:r>
              <a:rPr lang="zh-CN" altLang="en-US" dirty="0"/>
              <a:t>的地址，不然截获？</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17</a:t>
            </a:fld>
            <a:endParaRPr lang="zh-CN" altLang="en-US"/>
          </a:p>
        </p:txBody>
      </p:sp>
    </p:spTree>
    <p:extLst>
      <p:ext uri="{BB962C8B-B14F-4D97-AF65-F5344CB8AC3E}">
        <p14:creationId xmlns:p14="http://schemas.microsoft.com/office/powerpoint/2010/main" val="868600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19</a:t>
            </a:fld>
            <a:endParaRPr lang="zh-CN" altLang="en-US"/>
          </a:p>
        </p:txBody>
      </p:sp>
    </p:spTree>
    <p:extLst>
      <p:ext uri="{BB962C8B-B14F-4D97-AF65-F5344CB8AC3E}">
        <p14:creationId xmlns:p14="http://schemas.microsoft.com/office/powerpoint/2010/main" val="7786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调整了字体为微软雅黑</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5</a:t>
            </a:fld>
            <a:endParaRPr lang="zh-CN" altLang="en-US"/>
          </a:p>
        </p:txBody>
      </p:sp>
    </p:spTree>
    <p:extLst>
      <p:ext uri="{BB962C8B-B14F-4D97-AF65-F5344CB8AC3E}">
        <p14:creationId xmlns:p14="http://schemas.microsoft.com/office/powerpoint/2010/main" val="150240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Wireshake</a:t>
            </a:r>
            <a:r>
              <a:rPr lang="en-US" altLang="zh-CN" dirty="0"/>
              <a:t>-&gt;</a:t>
            </a:r>
            <a:r>
              <a:rPr lang="en-US" altLang="zh-CN" dirty="0" err="1"/>
              <a:t>wireshark</a:t>
            </a: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删去多余的如果（</a:t>
            </a:r>
            <a:r>
              <a:rPr lang="en-US" altLang="zh-CN" dirty="0"/>
              <a:t>3</a:t>
            </a:r>
            <a:r>
              <a:rPr lang="zh-CN" altLang="en-US" dirty="0"/>
              <a:t>）应该不是超时未收到，应该是超时未监听到（毕竟不是直接传给工具）</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84434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可能英语一起放下面好点？</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4106815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可能字号和加粗形式一样比较好？</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5.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pic>
        <p:nvPicPr>
          <p:cNvPr id="4" name="图片 3" descr="D:\年底PPT\电院图片\电院群楼俯视.jpg电院群楼俯视"/>
          <p:cNvPicPr>
            <a:picLocks noChangeAspect="1"/>
          </p:cNvPicPr>
          <p:nvPr userDrawn="1"/>
        </p:nvPicPr>
        <p:blipFill rotWithShape="1">
          <a:blip r:embed="rId2"/>
          <a:srcRect b="11054"/>
          <a:stretch>
            <a:fillRect/>
          </a:stretch>
        </p:blipFill>
        <p:spPr>
          <a:xfrm>
            <a:off x="-78105" y="-414020"/>
            <a:ext cx="12755880" cy="4046855"/>
          </a:xfrm>
          <a:prstGeom prst="rect">
            <a:avLst/>
          </a:prstGeom>
        </p:spPr>
      </p:pic>
      <p:sp>
        <p:nvSpPr>
          <p:cNvPr id="7" name="矩形 6"/>
          <p:cNvSpPr/>
          <p:nvPr userDrawn="1"/>
        </p:nvSpPr>
        <p:spPr>
          <a:xfrm>
            <a:off x="0" y="3612450"/>
            <a:ext cx="2880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577"/>
              </a:solidFill>
            </a:endParaRPr>
          </a:p>
        </p:txBody>
      </p:sp>
      <p:sp>
        <p:nvSpPr>
          <p:cNvPr id="8" name="矩形 7"/>
          <p:cNvSpPr/>
          <p:nvPr userDrawn="1"/>
        </p:nvSpPr>
        <p:spPr>
          <a:xfrm>
            <a:off x="3600000" y="3612450"/>
            <a:ext cx="8604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577"/>
              </a:solidFill>
            </a:endParaRPr>
          </a:p>
        </p:txBody>
      </p:sp>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1F4D7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1F4D7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1F4D78"/>
          </a:solidFill>
          <a:ln>
            <a:noFill/>
          </a:ln>
          <a:effectLst/>
        </p:spPr>
        <p:txBody>
          <a:bodyPr rtlCol="0" anchor="ctr"/>
          <a:lstStyle/>
          <a:p>
            <a:pPr algn="ctr"/>
            <a:endParaRPr lang="fr-FR" dirty="0"/>
          </a:p>
        </p:txBody>
      </p:sp>
      <p:sp>
        <p:nvSpPr>
          <p:cNvPr id="9" name="Titre 11"/>
          <p:cNvSpPr txBox="1"/>
          <p:nvPr userDrawn="1"/>
        </p:nvSpPr>
        <p:spPr>
          <a:xfrm>
            <a:off x="663407" y="6359418"/>
            <a:ext cx="618856" cy="249300"/>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en-GB" sz="1800" b="1" dirty="0">
                <a:solidFill>
                  <a:srgbClr val="1F4D78"/>
                </a:solidFill>
              </a:rPr>
              <a:t>SEIEE</a:t>
            </a:r>
          </a:p>
        </p:txBody>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2" name="图片 1" descr="图片2"/>
          <p:cNvPicPr>
            <a:picLocks noChangeAspect="1"/>
          </p:cNvPicPr>
          <p:nvPr userDrawn="1"/>
        </p:nvPicPr>
        <p:blipFill>
          <a:blip r:embed="rId2"/>
          <a:stretch>
            <a:fillRect/>
          </a:stretch>
        </p:blipFill>
        <p:spPr>
          <a:xfrm>
            <a:off x="10081260" y="4445"/>
            <a:ext cx="2110740" cy="2110740"/>
          </a:xfrm>
          <a:prstGeom prst="rect">
            <a:avLst/>
          </a:prstGeom>
        </p:spPr>
      </p:pic>
    </p:spTree>
    <p:extLst>
      <p:ext uri="{BB962C8B-B14F-4D97-AF65-F5344CB8AC3E}">
        <p14:creationId xmlns:p14="http://schemas.microsoft.com/office/powerpoint/2010/main" val="674680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节标题7">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p:cNvCxnSpPr/>
          <p:nvPr userDrawn="1"/>
        </p:nvCxnSpPr>
        <p:spPr>
          <a:xfrm>
            <a:off x="0" y="3835400"/>
            <a:ext cx="12192000" cy="0"/>
          </a:xfrm>
          <a:prstGeom prst="line">
            <a:avLst/>
          </a:prstGeom>
          <a:ln w="57150">
            <a:solidFill>
              <a:srgbClr val="1F4D78"/>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rcRect t="26712" b="26712"/>
          <a:stretch>
            <a:fillRect/>
          </a:stretch>
        </p:blipFill>
        <p:spPr>
          <a:xfrm>
            <a:off x="0" y="-18081"/>
            <a:ext cx="12192000" cy="3778644"/>
          </a:xfrm>
          <a:prstGeom prst="rect">
            <a:avLst/>
          </a:prstGeom>
        </p:spPr>
      </p:pic>
      <p:grpSp>
        <p:nvGrpSpPr>
          <p:cNvPr id="20" name="组合 19"/>
          <p:cNvGrpSpPr/>
          <p:nvPr userDrawn="1"/>
        </p:nvGrpSpPr>
        <p:grpSpPr>
          <a:xfrm>
            <a:off x="1105110" y="3428365"/>
            <a:ext cx="2101020" cy="2015089"/>
            <a:chOff x="1048224" y="3047028"/>
            <a:chExt cx="2862843" cy="2991505"/>
          </a:xfrm>
        </p:grpSpPr>
        <p:sp>
          <p:nvSpPr>
            <p:cNvPr id="21" name="矩形 2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p:cNvSpPr/>
            <p:nvPr/>
          </p:nvSpPr>
          <p:spPr>
            <a:xfrm rot="5400000">
              <a:off x="2431166" y="4558633"/>
              <a:ext cx="96958" cy="2862841"/>
            </a:xfrm>
            <a:prstGeom prst="rect">
              <a:avLst/>
            </a:prstGeom>
            <a:solidFill>
              <a:srgbClr val="1F4D78"/>
            </a:solidFill>
            <a:ln>
              <a:solidFill>
                <a:srgbClr val="1F4D7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p:cNvSpPr/>
          <p:nvPr userDrawn="1"/>
        </p:nvSpPr>
        <p:spPr>
          <a:xfrm rot="5400000">
            <a:off x="9143026" y="1052071"/>
            <a:ext cx="2667000" cy="522514"/>
          </a:xfrm>
          <a:prstGeom prst="rect">
            <a:avLst/>
          </a:prstGeom>
          <a:solidFill>
            <a:srgbClr val="1F4D78"/>
          </a:solidFill>
          <a:ln>
            <a:noFill/>
          </a:ln>
          <a:effectLst/>
        </p:spPr>
        <p:txBody>
          <a:bodyPr rtlCol="0" anchor="ctr"/>
          <a:lstStyle/>
          <a:p>
            <a:pPr algn="ctr"/>
            <a:endParaRPr lang="fr-FR"/>
          </a:p>
        </p:txBody>
      </p:sp>
    </p:spTree>
    <p:extLst>
      <p:ext uri="{BB962C8B-B14F-4D97-AF65-F5344CB8AC3E}">
        <p14:creationId xmlns:p14="http://schemas.microsoft.com/office/powerpoint/2010/main" val="219244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图片 1" descr="图片1"/>
          <p:cNvPicPr>
            <a:picLocks noChangeAspect="1"/>
          </p:cNvPicPr>
          <p:nvPr userDrawn="1"/>
        </p:nvPicPr>
        <p:blipFill>
          <a:blip r:embed="rId3"/>
          <a:stretch>
            <a:fillRect/>
          </a:stretch>
        </p:blipFill>
        <p:spPr>
          <a:xfrm>
            <a:off x="128270" y="3809365"/>
            <a:ext cx="11936095" cy="3936365"/>
          </a:xfrm>
          <a:prstGeom prst="rect">
            <a:avLst/>
          </a:prstGeom>
        </p:spPr>
      </p:pic>
      <p:sp>
        <p:nvSpPr>
          <p:cNvPr id="3" name="灯片编号占位符 2"/>
          <p:cNvSpPr>
            <a:spLocks noGrp="1"/>
          </p:cNvSpPr>
          <p:nvPr>
            <p:ph type="sldNum" sz="quarter" idx="10"/>
          </p:nvPr>
        </p:nvSpPr>
        <p:spPr/>
        <p:txBody>
          <a:bodyPr/>
          <a:lstStyle/>
          <a:p>
            <a:fld id="{548644C6-89F0-466C-949F-E70AD72679A8}" type="slidenum">
              <a:rPr lang="zh-CN" altLang="en-US" smtClean="0"/>
              <a:t>‹#›</a:t>
            </a:fld>
            <a:endParaRPr lang="zh-CN" altLang="en-US"/>
          </a:p>
        </p:txBody>
      </p:sp>
      <p:pic>
        <p:nvPicPr>
          <p:cNvPr id="5" name="图片 4"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08585" y="0"/>
            <a:ext cx="720000" cy="720000"/>
          </a:xfrm>
          <a:prstGeom prst="rect">
            <a:avLst/>
          </a:prstGeom>
        </p:spPr>
      </p:pic>
      <p:sp>
        <p:nvSpPr>
          <p:cNvPr id="13" name="矩形 12"/>
          <p:cNvSpPr/>
          <p:nvPr userDrawn="1"/>
        </p:nvSpPr>
        <p:spPr>
          <a:xfrm>
            <a:off x="0" y="2548890"/>
            <a:ext cx="12192000" cy="1361440"/>
          </a:xfrm>
          <a:prstGeom prst="rect">
            <a:avLst/>
          </a:prstGeom>
          <a:solidFill>
            <a:srgbClr val="1F4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 y="2377590"/>
            <a:ext cx="12191999" cy="927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五边形 14"/>
          <p:cNvSpPr/>
          <p:nvPr userDrawn="1"/>
        </p:nvSpPr>
        <p:spPr>
          <a:xfrm rot="5400000">
            <a:off x="5038090" y="68580"/>
            <a:ext cx="2115820" cy="1978660"/>
          </a:xfrm>
          <a:prstGeom prst="homePlate">
            <a:avLst>
              <a:gd name="adj" fmla="val 34883"/>
            </a:avLst>
          </a:prstGeom>
          <a:solidFill>
            <a:schemeClr val="accent3"/>
          </a:solidFill>
        </p:spPr>
        <p:txBody>
          <a:bodyPr wrap="none" anchor="ctr">
            <a:noAutofit/>
          </a:bodyPr>
          <a:lstStyle/>
          <a:p>
            <a:pPr algn="ctr" defTabSz="666750">
              <a:lnSpc>
                <a:spcPct val="90000"/>
              </a:lnSpc>
              <a:spcBef>
                <a:spcPct val="0"/>
              </a:spcBef>
              <a:spcAft>
                <a:spcPct val="35000"/>
              </a:spcAft>
            </a:pPr>
            <a:endParaRPr lang="zh-CN" altLang="en-US" sz="2800" b="1" dirty="0">
              <a:solidFill>
                <a:schemeClr val="bg1"/>
              </a:solidFill>
              <a:latin typeface="+mn-ea"/>
            </a:endParaRPr>
          </a:p>
        </p:txBody>
      </p:sp>
      <p:pic>
        <p:nvPicPr>
          <p:cNvPr id="4" name="图片 3" descr="电院logo-单球-白5-04"/>
          <p:cNvPicPr>
            <a:picLocks noChangeAspect="1"/>
          </p:cNvPicPr>
          <p:nvPr userDrawn="1"/>
        </p:nvPicPr>
        <p:blipFill>
          <a:blip r:embed="rId5"/>
          <a:stretch>
            <a:fillRect/>
          </a:stretch>
        </p:blipFill>
        <p:spPr>
          <a:xfrm>
            <a:off x="4920615" y="29210"/>
            <a:ext cx="2316480" cy="1847215"/>
          </a:xfrm>
          <a:prstGeom prst="rect">
            <a:avLst/>
          </a:prstGeom>
        </p:spPr>
      </p:pic>
      <p:sp>
        <p:nvSpPr>
          <p:cNvPr id="6" name="矩形 5"/>
          <p:cNvSpPr/>
          <p:nvPr userDrawn="1">
            <p:custDataLst>
              <p:tags r:id="rId1"/>
            </p:custDataLst>
          </p:nvPr>
        </p:nvSpPr>
        <p:spPr>
          <a:xfrm>
            <a:off x="1" y="3993030"/>
            <a:ext cx="12191999" cy="927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rgbClr val="004098"/>
        </a:solidFill>
        <a:effectLst/>
      </p:bgPr>
    </p:bg>
    <p:spTree>
      <p:nvGrpSpPr>
        <p:cNvPr id="1" name=""/>
        <p:cNvGrpSpPr/>
        <p:nvPr/>
      </p:nvGrpSpPr>
      <p:grpSpPr>
        <a:xfrm>
          <a:off x="0" y="0"/>
          <a:ext cx="0" cy="0"/>
          <a:chOff x="0" y="0"/>
          <a:chExt cx="0" cy="0"/>
        </a:xfrm>
      </p:grpSpPr>
      <p:sp>
        <p:nvSpPr>
          <p:cNvPr id="15" name="矩形 14"/>
          <p:cNvSpPr/>
          <p:nvPr userDrawn="1"/>
        </p:nvSpPr>
        <p:spPr>
          <a:xfrm>
            <a:off x="0" y="2810176"/>
            <a:ext cx="12192000" cy="1283368"/>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C:\Users\lenvov\Nutstore\1\【logo】\5）电院logo-单球\电院logo-单球-白5-04.png电院logo-单球-白5-04"/>
          <p:cNvPicPr>
            <a:picLocks noChangeAspect="1"/>
          </p:cNvPicPr>
          <p:nvPr userDrawn="1"/>
        </p:nvPicPr>
        <p:blipFill>
          <a:blip r:embed="rId2"/>
          <a:srcRect/>
          <a:stretch>
            <a:fillRect/>
          </a:stretch>
        </p:blipFill>
        <p:spPr>
          <a:xfrm>
            <a:off x="5875020" y="411480"/>
            <a:ext cx="2365375" cy="1885315"/>
          </a:xfrm>
          <a:prstGeom prst="rect">
            <a:avLst/>
          </a:prstGeom>
        </p:spPr>
      </p:pic>
      <p:sp>
        <p:nvSpPr>
          <p:cNvPr id="7" name="矩形 6"/>
          <p:cNvSpPr/>
          <p:nvPr userDrawn="1"/>
        </p:nvSpPr>
        <p:spPr>
          <a:xfrm>
            <a:off x="0" y="4182885"/>
            <a:ext cx="12192000" cy="45719"/>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2675115"/>
            <a:ext cx="12192000" cy="45719"/>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交大logo-单球-白"/>
          <p:cNvPicPr>
            <a:picLocks noChangeAspect="1"/>
          </p:cNvPicPr>
          <p:nvPr userDrawn="1"/>
        </p:nvPicPr>
        <p:blipFill>
          <a:blip r:embed="rId3"/>
          <a:stretch>
            <a:fillRect/>
          </a:stretch>
        </p:blipFill>
        <p:spPr>
          <a:xfrm>
            <a:off x="4370705" y="588645"/>
            <a:ext cx="1485265" cy="1486535"/>
          </a:xfrm>
          <a:prstGeom prst="rect">
            <a:avLst/>
          </a:prstGeom>
        </p:spPr>
      </p:pic>
      <p:cxnSp>
        <p:nvCxnSpPr>
          <p:cNvPr id="4" name="直接连接符 3"/>
          <p:cNvCxnSpPr/>
          <p:nvPr/>
        </p:nvCxnSpPr>
        <p:spPr>
          <a:xfrm>
            <a:off x="6084570" y="695960"/>
            <a:ext cx="0" cy="12744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等腰三角形 2"/>
          <p:cNvSpPr/>
          <p:nvPr userDrawn="1"/>
        </p:nvSpPr>
        <p:spPr>
          <a:xfrm rot="10800000">
            <a:off x="8141335" y="0"/>
            <a:ext cx="2625090" cy="1936115"/>
          </a:xfrm>
          <a:prstGeom prst="triangle">
            <a:avLst/>
          </a:prstGeom>
          <a:solidFill>
            <a:srgbClr val="1F4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flipV="1">
            <a:off x="0" y="3406141"/>
            <a:ext cx="12192000" cy="45719"/>
          </a:xfrm>
          <a:prstGeom prst="rect">
            <a:avLst/>
          </a:prstGeom>
          <a:solidFill>
            <a:srgbClr val="1F4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 name="矩形 10"/>
          <p:cNvSpPr/>
          <p:nvPr userDrawn="1"/>
        </p:nvSpPr>
        <p:spPr>
          <a:xfrm>
            <a:off x="1" y="2943225"/>
            <a:ext cx="6527800" cy="971550"/>
          </a:xfrm>
          <a:prstGeom prst="rect">
            <a:avLst/>
          </a:prstGeom>
          <a:solidFill>
            <a:schemeClr val="bg1"/>
          </a:solidFill>
          <a:ln w="28575">
            <a:noFill/>
          </a:ln>
          <a:effectLst>
            <a:outerShdw blurRad="50800" dist="38100" dir="16200000" rotWithShape="0">
              <a:prstClr val="black">
                <a:alpha val="40000"/>
              </a:prstClr>
            </a:outerShdw>
          </a:effectLst>
        </p:spPr>
        <p:txBody>
          <a:bodyPr wrap="none" lIns="0" tIns="0" rIns="0" bIns="0" rtlCol="0" anchor="ctr" anchorCtr="1">
            <a:noAutofit/>
          </a:bodyPr>
          <a:lstStyle/>
          <a:p>
            <a:pPr algn="ctr"/>
            <a:r>
              <a:rPr lang="en-US" altLang="zh-CN" sz="4000" dirty="0">
                <a:latin typeface="微软雅黑" panose="020B0503020204020204" pitchFamily="34" charset="-122"/>
                <a:ea typeface="微软雅黑" panose="020B0503020204020204" pitchFamily="34" charset="-122"/>
              </a:rPr>
              <a:t>    </a:t>
            </a:r>
            <a:endParaRPr lang="zh-CN" altLang="en-US" sz="3200" dirty="0">
              <a:solidFill>
                <a:schemeClr val="tx1"/>
              </a:solidFill>
              <a:latin typeface="微软雅黑" panose="020B0503020204020204" pitchFamily="34" charset="-122"/>
              <a:ea typeface="微软雅黑" panose="020B0503020204020204" pitchFamily="34" charset="-122"/>
            </a:endParaRPr>
          </a:p>
        </p:txBody>
      </p:sp>
      <p:sp>
        <p:nvSpPr>
          <p:cNvPr id="12" name="ïS1iḋé"/>
          <p:cNvSpPr/>
          <p:nvPr userDrawn="1"/>
        </p:nvSpPr>
        <p:spPr>
          <a:xfrm flipH="1">
            <a:off x="8141073" y="0"/>
            <a:ext cx="4755655" cy="6858000"/>
          </a:xfrm>
          <a:prstGeom prst="homePlate">
            <a:avLst>
              <a:gd name="adj" fmla="val 54216"/>
            </a:avLst>
          </a:prstGeom>
          <a:blipFill dpi="0" rotWithShape="1">
            <a:blip r:embed="rId2" cstate="print">
              <a:extLst>
                <a:ext uri="{28A0092B-C50C-407E-A947-70E740481C1C}">
                  <a14:useLocalDpi xmlns:a14="http://schemas.microsoft.com/office/drawing/2010/main" val="0"/>
                </a:ext>
              </a:extLst>
            </a:blip>
            <a:srcRect/>
            <a:tile tx="9525000" ty="0" sx="100000" sy="100000" flip="x"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Tree>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descr="D:\年底PPT\电院图片\电院1号楼-陈秋文 3.jpg电院1号楼-陈秋文 3"/>
          <p:cNvPicPr>
            <a:picLocks noChangeAspect="1"/>
          </p:cNvPicPr>
          <p:nvPr userDrawn="1"/>
        </p:nvPicPr>
        <p:blipFill rotWithShape="1">
          <a:blip r:embed="rId2"/>
          <a:srcRect/>
          <a:stretch>
            <a:fillRect/>
          </a:stretch>
        </p:blipFill>
        <p:spPr>
          <a:xfrm>
            <a:off x="-4185285" y="-49530"/>
            <a:ext cx="10464165" cy="6975475"/>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a:fillRect/>
          </a:stretch>
        </p:blipFill>
        <p:spPr>
          <a:xfrm>
            <a:off x="-211044" y="60906"/>
            <a:ext cx="6506204" cy="6865039"/>
          </a:xfrm>
          <a:prstGeom prst="rect">
            <a:avLst/>
          </a:prstGeom>
        </p:spPr>
      </p:pic>
      <p:sp>
        <p:nvSpPr>
          <p:cNvPr id="9" name="Titre 11"/>
          <p:cNvSpPr txBox="1"/>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p:cNvSpPr txBox="1"/>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p:cNvSpPr/>
          <p:nvPr userDrawn="1"/>
        </p:nvSpPr>
        <p:spPr>
          <a:xfrm rot="5400000">
            <a:off x="6949820" y="617587"/>
            <a:ext cx="1757679" cy="522514"/>
          </a:xfrm>
          <a:prstGeom prst="rect">
            <a:avLst/>
          </a:prstGeom>
          <a:solidFill>
            <a:srgbClr val="1F4D78"/>
          </a:solidFill>
          <a:ln>
            <a:noFill/>
          </a:ln>
          <a:effectLst/>
        </p:spPr>
        <p:txBody>
          <a:bodyPr rtlCol="0" anchor="ctr"/>
          <a:lstStyle/>
          <a:p>
            <a:pPr algn="ctr"/>
            <a:endParaRPr lang="fr-FR"/>
          </a:p>
        </p:txBody>
      </p:sp>
      <p:sp>
        <p:nvSpPr>
          <p:cNvPr id="12" name="Rectangle 10"/>
          <p:cNvSpPr/>
          <p:nvPr userDrawn="1"/>
        </p:nvSpPr>
        <p:spPr>
          <a:xfrm rot="5400000">
            <a:off x="7766974" y="5359354"/>
            <a:ext cx="123373" cy="522514"/>
          </a:xfrm>
          <a:prstGeom prst="rect">
            <a:avLst/>
          </a:prstGeom>
          <a:solidFill>
            <a:srgbClr val="1F4D78"/>
          </a:solidFill>
          <a:ln>
            <a:noFill/>
          </a:ln>
          <a:effectLst/>
        </p:spPr>
        <p:txBody>
          <a:bodyPr rtlCol="0" anchor="ctr"/>
          <a:lstStyle/>
          <a:p>
            <a:pPr algn="ct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rcRect t="24994" b="24994"/>
          <a:stretch>
            <a:fillRect/>
          </a:stretch>
        </p:blipFill>
        <p:spPr>
          <a:xfrm>
            <a:off x="0" y="-12656"/>
            <a:ext cx="12192000" cy="4318000"/>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a:fillRect/>
          </a:stretch>
        </p:blipFill>
        <p:spPr>
          <a:xfrm>
            <a:off x="0" y="-23447"/>
            <a:ext cx="12192000" cy="4324182"/>
          </a:xfrm>
          <a:prstGeom prst="rect">
            <a:avLst/>
          </a:prstGeom>
        </p:spPr>
      </p:pic>
      <p:sp>
        <p:nvSpPr>
          <p:cNvPr id="7" name="Titre 11"/>
          <p:cNvSpPr txBox="1"/>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p:cNvSpPr txBox="1"/>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p:cNvSpPr/>
          <p:nvPr userDrawn="1"/>
        </p:nvSpPr>
        <p:spPr>
          <a:xfrm rot="5400000">
            <a:off x="1523037" y="951043"/>
            <a:ext cx="2437257" cy="522514"/>
          </a:xfrm>
          <a:prstGeom prst="rect">
            <a:avLst/>
          </a:prstGeom>
          <a:solidFill>
            <a:srgbClr val="1F4D78"/>
          </a:solidFill>
          <a:ln>
            <a:noFill/>
          </a:ln>
          <a:effectLst/>
        </p:spPr>
        <p:txBody>
          <a:bodyPr rtlCol="0" anchor="ctr"/>
          <a:lstStyle/>
          <a:p>
            <a:pPr algn="ctr"/>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p:cNvCxnSpPr/>
          <p:nvPr userDrawn="1"/>
        </p:nvCxnSpPr>
        <p:spPr>
          <a:xfrm>
            <a:off x="0" y="3835400"/>
            <a:ext cx="12192000" cy="0"/>
          </a:xfrm>
          <a:prstGeom prst="line">
            <a:avLst/>
          </a:prstGeom>
          <a:ln w="57150">
            <a:solidFill>
              <a:srgbClr val="1F4D78"/>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rcRect t="26712" b="26712"/>
          <a:stretch>
            <a:fillRect/>
          </a:stretch>
        </p:blipFill>
        <p:spPr>
          <a:xfrm>
            <a:off x="0" y="-18081"/>
            <a:ext cx="12192000" cy="3778644"/>
          </a:xfrm>
          <a:prstGeom prst="rect">
            <a:avLst/>
          </a:prstGeom>
        </p:spPr>
      </p:pic>
      <p:grpSp>
        <p:nvGrpSpPr>
          <p:cNvPr id="20" name="组合 19"/>
          <p:cNvGrpSpPr/>
          <p:nvPr userDrawn="1"/>
        </p:nvGrpSpPr>
        <p:grpSpPr>
          <a:xfrm>
            <a:off x="1105110" y="3428365"/>
            <a:ext cx="2101020" cy="2015089"/>
            <a:chOff x="1048224" y="3047028"/>
            <a:chExt cx="2862843" cy="2991505"/>
          </a:xfrm>
        </p:grpSpPr>
        <p:sp>
          <p:nvSpPr>
            <p:cNvPr id="21" name="矩形 2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p:cNvSpPr/>
            <p:nvPr/>
          </p:nvSpPr>
          <p:spPr>
            <a:xfrm rot="5400000">
              <a:off x="2431166" y="4558633"/>
              <a:ext cx="96958" cy="2862841"/>
            </a:xfrm>
            <a:prstGeom prst="rect">
              <a:avLst/>
            </a:prstGeom>
            <a:solidFill>
              <a:srgbClr val="1F4D78"/>
            </a:solidFill>
            <a:ln>
              <a:solidFill>
                <a:srgbClr val="1F4D7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p:cNvSpPr/>
          <p:nvPr userDrawn="1"/>
        </p:nvSpPr>
        <p:spPr>
          <a:xfrm rot="5400000">
            <a:off x="9143026" y="1052071"/>
            <a:ext cx="2667000" cy="522514"/>
          </a:xfrm>
          <a:prstGeom prst="rect">
            <a:avLst/>
          </a:prstGeom>
          <a:solidFill>
            <a:srgbClr val="1F4D78"/>
          </a:solidFill>
          <a:ln>
            <a:noFill/>
          </a:ln>
          <a:effectLst/>
        </p:spPr>
        <p:txBody>
          <a:bodyPr rtlCol="0" anchor="ctr"/>
          <a:lstStyle/>
          <a:p>
            <a:pPr algn="ctr"/>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1F4D7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1F4D7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1F4D78"/>
          </a:solidFill>
          <a:ln>
            <a:noFill/>
          </a:ln>
          <a:effectLst/>
        </p:spPr>
        <p:txBody>
          <a:bodyPr rtlCol="0" anchor="ctr"/>
          <a:lstStyle/>
          <a:p>
            <a:pPr algn="ctr"/>
            <a:endParaRPr lang="fr-FR" dirty="0"/>
          </a:p>
        </p:txBody>
      </p:sp>
      <p:sp>
        <p:nvSpPr>
          <p:cNvPr id="9" name="Titre 11"/>
          <p:cNvSpPr txBox="1"/>
          <p:nvPr userDrawn="1"/>
        </p:nvSpPr>
        <p:spPr>
          <a:xfrm>
            <a:off x="663407" y="6359418"/>
            <a:ext cx="618856" cy="249300"/>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en-GB" sz="1800" b="1" dirty="0">
                <a:solidFill>
                  <a:srgbClr val="1F4D78"/>
                </a:solidFill>
              </a:rPr>
              <a:t>SEIEE</a:t>
            </a:r>
          </a:p>
        </p:txBody>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2" name="图片 1" descr="图片2"/>
          <p:cNvPicPr>
            <a:picLocks noChangeAspect="1"/>
          </p:cNvPicPr>
          <p:nvPr userDrawn="1"/>
        </p:nvPicPr>
        <p:blipFill>
          <a:blip r:embed="rId2"/>
          <a:stretch>
            <a:fillRect/>
          </a:stretch>
        </p:blipFill>
        <p:spPr>
          <a:xfrm>
            <a:off x="10081260" y="4445"/>
            <a:ext cx="2110740" cy="211074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1F4D7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1F4D7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1F4D78"/>
          </a:solidFill>
          <a:ln>
            <a:noFill/>
          </a:ln>
          <a:effectLst/>
        </p:spPr>
        <p:txBody>
          <a:bodyPr rtlCol="0" anchor="ctr"/>
          <a:lstStyle/>
          <a:p>
            <a:pPr algn="ctr"/>
            <a:endParaRPr lang="fr-FR" dirty="0"/>
          </a:p>
        </p:txBody>
      </p:sp>
      <p:sp>
        <p:nvSpPr>
          <p:cNvPr id="9" name="Titre 11"/>
          <p:cNvSpPr txBox="1"/>
          <p:nvPr userDrawn="1"/>
        </p:nvSpPr>
        <p:spPr>
          <a:xfrm>
            <a:off x="663407" y="6359418"/>
            <a:ext cx="618856" cy="249300"/>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en-GB" sz="1800" b="1" dirty="0">
                <a:solidFill>
                  <a:srgbClr val="1F4D78"/>
                </a:solidFill>
              </a:rPr>
              <a:t>SEIEE</a:t>
            </a:r>
          </a:p>
        </p:txBody>
      </p:sp>
      <p:pic>
        <p:nvPicPr>
          <p:cNvPr id="10" name="图片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55545" y="-55041"/>
            <a:ext cx="4836455" cy="154766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588A1B-3EBB-421E-9713-E036BA5CCEAA}"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0DDC17-209B-4058-B72B-CFAA5156781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日期占位符 3"/>
          <p:cNvSpPr>
            <a:spLocks noGrp="1"/>
          </p:cNvSpPr>
          <p:nvPr>
            <p:ph type="dt" sz="half" idx="2"/>
          </p:nvPr>
        </p:nvSpPr>
        <p:spPr>
          <a:xfrm>
            <a:off x="4862830" y="458216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2023/8/19</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2" r:id="rId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2023/8/19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588A1B-3EBB-421E-9713-E036BA5CCEAA}" type="datetimeFigureOut">
              <a:rPr lang="zh-CN" altLang="en-US" smtClean="0"/>
              <a:t>2023/8/19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0DDC17-209B-4058-B72B-CFAA51567817}" type="slidenum">
              <a:rPr lang="zh-CN" altLang="en-US" smtClean="0"/>
              <a:t>‹#›</a:t>
            </a:fld>
            <a:endParaRPr lang="zh-CN" altLang="en-US"/>
          </a:p>
        </p:txBody>
      </p:sp>
      <p:sp>
        <p:nvSpPr>
          <p:cNvPr id="7" name="Rectangle 10"/>
          <p:cNvSpPr/>
          <p:nvPr userDrawn="1"/>
        </p:nvSpPr>
        <p:spPr>
          <a:xfrm rot="5400000">
            <a:off x="906432" y="752772"/>
            <a:ext cx="123373" cy="522514"/>
          </a:xfrm>
          <a:prstGeom prst="rect">
            <a:avLst/>
          </a:prstGeom>
          <a:solidFill>
            <a:srgbClr val="1F4D7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1F4D78"/>
          </a:solidFill>
          <a:ln>
            <a:noFill/>
          </a:ln>
          <a:effectLst/>
        </p:spPr>
        <p:txBody>
          <a:bodyPr rtlCol="0" anchor="ctr"/>
          <a:lstStyle/>
          <a:p>
            <a:pPr algn="ctr"/>
            <a:endParaRPr lang="fr-FR"/>
          </a:p>
        </p:txBody>
      </p:sp>
      <p:sp>
        <p:nvSpPr>
          <p:cNvPr id="9" name="Rectangle 4"/>
          <p:cNvSpPr/>
          <p:nvPr userDrawn="1"/>
        </p:nvSpPr>
        <p:spPr>
          <a:xfrm rot="5400000">
            <a:off x="843469" y="6472093"/>
            <a:ext cx="249299" cy="522514"/>
          </a:xfrm>
          <a:prstGeom prst="rect">
            <a:avLst/>
          </a:prstGeom>
          <a:solidFill>
            <a:srgbClr val="1F4D78"/>
          </a:solidFill>
          <a:ln>
            <a:noFill/>
          </a:ln>
          <a:effectLst/>
        </p:spPr>
        <p:txBody>
          <a:bodyPr rtlCol="0" anchor="ctr"/>
          <a:lstStyle/>
          <a:p>
            <a:pPr algn="ctr"/>
            <a:endParaRPr lang="fr-FR" dirty="0"/>
          </a:p>
        </p:txBody>
      </p:sp>
      <p:sp>
        <p:nvSpPr>
          <p:cNvPr id="10" name="Titre 11"/>
          <p:cNvSpPr txBox="1"/>
          <p:nvPr userDrawn="1"/>
        </p:nvSpPr>
        <p:spPr>
          <a:xfrm>
            <a:off x="663407" y="6359418"/>
            <a:ext cx="618856" cy="249300"/>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en-GB" sz="1800" b="1" dirty="0">
                <a:solidFill>
                  <a:srgbClr val="1F4D78"/>
                </a:solidFill>
              </a:rPr>
              <a:t>SEIEE</a:t>
            </a:r>
          </a:p>
        </p:txBody>
      </p:sp>
      <p:pic>
        <p:nvPicPr>
          <p:cNvPr id="11" name="http://photo-static-api.fotomore.com/creative/vcg/400/version23/VCG41455438505.jpg" descr="templates\picture_hover\&amp;pky120_sjzg_VCG41455438505&amp;2&amp;src_toppic_inpsrchzd1&amp;"/>
          <p:cNvPicPr>
            <a:picLocks noChangeAspect="1"/>
          </p:cNvPicPr>
          <p:nvPr userDrawn="1"/>
        </p:nvPicPr>
        <p:blipFill>
          <a:blip r:embed="rId5"/>
          <a:srcRect l="51953" r="6941"/>
          <a:stretch>
            <a:fillRect/>
          </a:stretch>
        </p:blipFill>
        <p:spPr>
          <a:xfrm>
            <a:off x="8886825" y="563880"/>
            <a:ext cx="3328035" cy="5729605"/>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710532" y="5139554"/>
            <a:ext cx="2770937" cy="953271"/>
            <a:chOff x="5105369" y="4062207"/>
            <a:chExt cx="2770937" cy="953271"/>
          </a:xfrm>
        </p:grpSpPr>
        <p:sp>
          <p:nvSpPr>
            <p:cNvPr id="6" name="voice-microphone-symbol_26706"/>
            <p:cNvSpPr/>
            <p:nvPr userDrawn="1"/>
          </p:nvSpPr>
          <p:spPr>
            <a:xfrm>
              <a:off x="5322417" y="4337859"/>
              <a:ext cx="313559" cy="401966"/>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2828" h="608768">
                  <a:moveTo>
                    <a:pt x="26237" y="155244"/>
                  </a:moveTo>
                  <a:lnTo>
                    <a:pt x="64831" y="155244"/>
                  </a:lnTo>
                  <a:lnTo>
                    <a:pt x="64831" y="309528"/>
                  </a:lnTo>
                  <a:cubicBezTo>
                    <a:pt x="64831" y="395814"/>
                    <a:pt x="135135" y="466021"/>
                    <a:pt x="221541" y="466021"/>
                  </a:cubicBezTo>
                  <a:cubicBezTo>
                    <a:pt x="308070" y="466021"/>
                    <a:pt x="378375" y="395814"/>
                    <a:pt x="378375" y="309528"/>
                  </a:cubicBezTo>
                  <a:lnTo>
                    <a:pt x="378375" y="155244"/>
                  </a:lnTo>
                  <a:lnTo>
                    <a:pt x="416846" y="155244"/>
                  </a:lnTo>
                  <a:cubicBezTo>
                    <a:pt x="416846" y="155244"/>
                    <a:pt x="444132" y="171446"/>
                    <a:pt x="442780" y="188261"/>
                  </a:cubicBezTo>
                  <a:cubicBezTo>
                    <a:pt x="442043" y="198939"/>
                    <a:pt x="428031" y="210968"/>
                    <a:pt x="416846" y="218946"/>
                  </a:cubicBezTo>
                  <a:lnTo>
                    <a:pt x="416846" y="309528"/>
                  </a:lnTo>
                  <a:cubicBezTo>
                    <a:pt x="416846" y="401215"/>
                    <a:pt x="353055" y="478295"/>
                    <a:pt x="267510" y="499039"/>
                  </a:cubicBezTo>
                  <a:lnTo>
                    <a:pt x="267510" y="567527"/>
                  </a:lnTo>
                  <a:lnTo>
                    <a:pt x="303277" y="567527"/>
                  </a:lnTo>
                  <a:lnTo>
                    <a:pt x="303277" y="608768"/>
                  </a:lnTo>
                  <a:lnTo>
                    <a:pt x="267510" y="608768"/>
                  </a:lnTo>
                  <a:lnTo>
                    <a:pt x="175327" y="608768"/>
                  </a:lnTo>
                  <a:lnTo>
                    <a:pt x="139560" y="608768"/>
                  </a:lnTo>
                  <a:lnTo>
                    <a:pt x="139560" y="567527"/>
                  </a:lnTo>
                  <a:lnTo>
                    <a:pt x="175327" y="567527"/>
                  </a:lnTo>
                  <a:lnTo>
                    <a:pt x="175327" y="498916"/>
                  </a:lnTo>
                  <a:cubicBezTo>
                    <a:pt x="89904" y="478173"/>
                    <a:pt x="26237" y="401092"/>
                    <a:pt x="26237" y="309528"/>
                  </a:cubicBezTo>
                  <a:lnTo>
                    <a:pt x="26237" y="219191"/>
                  </a:lnTo>
                  <a:cubicBezTo>
                    <a:pt x="15052" y="211091"/>
                    <a:pt x="794" y="198939"/>
                    <a:pt x="57" y="188261"/>
                  </a:cubicBezTo>
                  <a:cubicBezTo>
                    <a:pt x="-1418" y="170341"/>
                    <a:pt x="26237" y="155244"/>
                    <a:pt x="26237" y="155244"/>
                  </a:cubicBezTo>
                  <a:close/>
                  <a:moveTo>
                    <a:pt x="221393" y="0"/>
                  </a:moveTo>
                  <a:cubicBezTo>
                    <a:pt x="282227" y="0"/>
                    <a:pt x="331510" y="49215"/>
                    <a:pt x="331510" y="109967"/>
                  </a:cubicBezTo>
                  <a:lnTo>
                    <a:pt x="331510" y="298236"/>
                  </a:lnTo>
                  <a:cubicBezTo>
                    <a:pt x="331510" y="358865"/>
                    <a:pt x="282227" y="408080"/>
                    <a:pt x="221393" y="408080"/>
                  </a:cubicBezTo>
                  <a:cubicBezTo>
                    <a:pt x="160557" y="408080"/>
                    <a:pt x="111275" y="358865"/>
                    <a:pt x="111275" y="298236"/>
                  </a:cubicBezTo>
                  <a:lnTo>
                    <a:pt x="111275" y="109967"/>
                  </a:lnTo>
                  <a:cubicBezTo>
                    <a:pt x="111275" y="49215"/>
                    <a:pt x="160557" y="0"/>
                    <a:pt x="2213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latin typeface="+mn-ea"/>
              </a:endParaRPr>
            </a:p>
          </p:txBody>
        </p:sp>
        <p:sp>
          <p:nvSpPr>
            <p:cNvPr id="7" name="标题 1"/>
            <p:cNvSpPr txBox="1"/>
            <p:nvPr userDrawn="1"/>
          </p:nvSpPr>
          <p:spPr>
            <a:xfrm>
              <a:off x="5105369" y="4062207"/>
              <a:ext cx="2770937" cy="953271"/>
            </a:xfrm>
            <a:prstGeom prst="rect">
              <a:avLst/>
            </a:prstGeom>
            <a:noFill/>
            <a:effectLst/>
          </p:spPr>
          <p:txBody>
            <a:bodyPr anchor="ctr">
              <a:noAutofit/>
            </a:bodyPr>
            <a:lstStyle>
              <a:lvl1pPr algn="ctr" defTabSz="914400" rtl="0" eaLnBrk="1" latinLnBrk="0" hangingPunct="1">
                <a:lnSpc>
                  <a:spcPct val="90000"/>
                </a:lnSpc>
                <a:spcBef>
                  <a:spcPct val="0"/>
                </a:spcBef>
                <a:buNone/>
                <a:defRPr sz="3600" b="1" kern="1200">
                  <a:solidFill>
                    <a:srgbClr val="2F5577"/>
                  </a:solidFill>
                  <a:latin typeface="+mj-lt"/>
                  <a:ea typeface="+mj-ea"/>
                  <a:cs typeface="+mj-cs"/>
                </a:defRPr>
              </a:lvl1pPr>
            </a:lstStyle>
            <a:p>
              <a:r>
                <a:rPr lang="zh-CN" altLang="en-US" sz="2800" dirty="0">
                  <a:solidFill>
                    <a:schemeClr val="bg1"/>
                  </a:solidFill>
                  <a:latin typeface="+mn-ea"/>
                  <a:ea typeface="+mn-ea"/>
                </a:rPr>
                <a:t>汇报人</a:t>
              </a:r>
            </a:p>
          </p:txBody>
        </p:sp>
      </p:grpSp>
      <p:sp>
        <p:nvSpPr>
          <p:cNvPr id="8" name="灯片编号占位符 7"/>
          <p:cNvSpPr>
            <a:spLocks noGrp="1"/>
          </p:cNvSpPr>
          <p:nvPr>
            <p:ph type="sldNum" sz="quarter" idx="10"/>
          </p:nvPr>
        </p:nvSpPr>
        <p:spPr/>
        <p:txBody>
          <a:bodyPr/>
          <a:lstStyle/>
          <a:p>
            <a:fld id="{548644C6-89F0-466C-949F-E70AD72679A8}" type="slidenum">
              <a:rPr lang="zh-CN" altLang="en-US" smtClean="0"/>
              <a:t>1</a:t>
            </a:fld>
            <a:endParaRPr lang="zh-CN" altLang="en-US"/>
          </a:p>
        </p:txBody>
      </p:sp>
      <p:sp>
        <p:nvSpPr>
          <p:cNvPr id="2" name="文本框 1"/>
          <p:cNvSpPr txBox="1"/>
          <p:nvPr/>
        </p:nvSpPr>
        <p:spPr>
          <a:xfrm>
            <a:off x="1422400" y="2814320"/>
            <a:ext cx="9346565" cy="768350"/>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4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Kali</a:t>
            </a:r>
            <a:r>
              <a:rPr lang="zh-CN" altLang="en-US" sz="4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的攻击方法</a:t>
            </a:r>
          </a:p>
        </p:txBody>
      </p:sp>
      <p:sp>
        <p:nvSpPr>
          <p:cNvPr id="10" name="voice-microphone-symbol_26706"/>
          <p:cNvSpPr/>
          <p:nvPr userDrawn="1">
            <p:custDataLst>
              <p:tags r:id="rId1"/>
            </p:custDataLst>
          </p:nvPr>
        </p:nvSpPr>
        <p:spPr>
          <a:xfrm>
            <a:off x="5206626" y="4839322"/>
            <a:ext cx="256005" cy="32818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2828" h="608768">
                <a:moveTo>
                  <a:pt x="26237" y="155244"/>
                </a:moveTo>
                <a:lnTo>
                  <a:pt x="64831" y="155244"/>
                </a:lnTo>
                <a:lnTo>
                  <a:pt x="64831" y="309528"/>
                </a:lnTo>
                <a:cubicBezTo>
                  <a:pt x="64831" y="395814"/>
                  <a:pt x="135135" y="466021"/>
                  <a:pt x="221541" y="466021"/>
                </a:cubicBezTo>
                <a:cubicBezTo>
                  <a:pt x="308070" y="466021"/>
                  <a:pt x="378375" y="395814"/>
                  <a:pt x="378375" y="309528"/>
                </a:cubicBezTo>
                <a:lnTo>
                  <a:pt x="378375" y="155244"/>
                </a:lnTo>
                <a:lnTo>
                  <a:pt x="416846" y="155244"/>
                </a:lnTo>
                <a:cubicBezTo>
                  <a:pt x="416846" y="155244"/>
                  <a:pt x="444132" y="171446"/>
                  <a:pt x="442780" y="188261"/>
                </a:cubicBezTo>
                <a:cubicBezTo>
                  <a:pt x="442043" y="198939"/>
                  <a:pt x="428031" y="210968"/>
                  <a:pt x="416846" y="218946"/>
                </a:cubicBezTo>
                <a:lnTo>
                  <a:pt x="416846" y="309528"/>
                </a:lnTo>
                <a:cubicBezTo>
                  <a:pt x="416846" y="401215"/>
                  <a:pt x="353055" y="478295"/>
                  <a:pt x="267510" y="499039"/>
                </a:cubicBezTo>
                <a:lnTo>
                  <a:pt x="267510" y="567527"/>
                </a:lnTo>
                <a:lnTo>
                  <a:pt x="303277" y="567527"/>
                </a:lnTo>
                <a:lnTo>
                  <a:pt x="303277" y="608768"/>
                </a:lnTo>
                <a:lnTo>
                  <a:pt x="267510" y="608768"/>
                </a:lnTo>
                <a:lnTo>
                  <a:pt x="175327" y="608768"/>
                </a:lnTo>
                <a:lnTo>
                  <a:pt x="139560" y="608768"/>
                </a:lnTo>
                <a:lnTo>
                  <a:pt x="139560" y="567527"/>
                </a:lnTo>
                <a:lnTo>
                  <a:pt x="175327" y="567527"/>
                </a:lnTo>
                <a:lnTo>
                  <a:pt x="175327" y="498916"/>
                </a:lnTo>
                <a:cubicBezTo>
                  <a:pt x="89904" y="478173"/>
                  <a:pt x="26237" y="401092"/>
                  <a:pt x="26237" y="309528"/>
                </a:cubicBezTo>
                <a:lnTo>
                  <a:pt x="26237" y="219191"/>
                </a:lnTo>
                <a:cubicBezTo>
                  <a:pt x="15052" y="211091"/>
                  <a:pt x="794" y="198939"/>
                  <a:pt x="57" y="188261"/>
                </a:cubicBezTo>
                <a:cubicBezTo>
                  <a:pt x="-1418" y="170341"/>
                  <a:pt x="26237" y="155244"/>
                  <a:pt x="26237" y="155244"/>
                </a:cubicBezTo>
                <a:close/>
                <a:moveTo>
                  <a:pt x="221393" y="0"/>
                </a:moveTo>
                <a:cubicBezTo>
                  <a:pt x="282227" y="0"/>
                  <a:pt x="331510" y="49215"/>
                  <a:pt x="331510" y="109967"/>
                </a:cubicBezTo>
                <a:lnTo>
                  <a:pt x="331510" y="298236"/>
                </a:lnTo>
                <a:cubicBezTo>
                  <a:pt x="331510" y="358865"/>
                  <a:pt x="282227" y="408080"/>
                  <a:pt x="221393" y="408080"/>
                </a:cubicBezTo>
                <a:cubicBezTo>
                  <a:pt x="160557" y="408080"/>
                  <a:pt x="111275" y="358865"/>
                  <a:pt x="111275" y="298236"/>
                </a:cubicBezTo>
                <a:lnTo>
                  <a:pt x="111275" y="109967"/>
                </a:lnTo>
                <a:cubicBezTo>
                  <a:pt x="111275" y="49215"/>
                  <a:pt x="160557" y="0"/>
                  <a:pt x="22139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90926" y="3698956"/>
            <a:ext cx="1743242" cy="3046988"/>
          </a:xfrm>
          <a:prstGeom prst="rect">
            <a:avLst/>
          </a:prstGeom>
          <a:noFill/>
        </p:spPr>
        <p:txBody>
          <a:bodyPr wrap="square" rtlCol="0">
            <a:spAutoFit/>
          </a:bodyPr>
          <a:lstStyle/>
          <a:p>
            <a:r>
              <a:rPr lang="en-US" altLang="zh-CN" sz="9600" dirty="0">
                <a:solidFill>
                  <a:srgbClr val="1F4D78"/>
                </a:solidFill>
                <a:latin typeface="微软雅黑" panose="020B0503020204020204" pitchFamily="34" charset="-122"/>
                <a:ea typeface="微软雅黑" panose="020B0503020204020204" pitchFamily="34" charset="-122"/>
              </a:rPr>
              <a:t>02</a:t>
            </a:r>
          </a:p>
          <a:p>
            <a:endParaRPr lang="en-US" altLang="zh-CN" sz="9600" dirty="0">
              <a:solidFill>
                <a:srgbClr val="1F4D78"/>
              </a:solidFill>
              <a:latin typeface="微软雅黑" panose="020B0503020204020204" pitchFamily="34" charset="-122"/>
              <a:ea typeface="微软雅黑" panose="020B0503020204020204" pitchFamily="34" charset="-122"/>
            </a:endParaRPr>
          </a:p>
        </p:txBody>
      </p:sp>
      <p:sp>
        <p:nvSpPr>
          <p:cNvPr id="17" name="Titre 11"/>
          <p:cNvSpPr txBox="1"/>
          <p:nvPr/>
        </p:nvSpPr>
        <p:spPr>
          <a:xfrm>
            <a:off x="3574085" y="4403888"/>
            <a:ext cx="6055690"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US" altLang="zh-CN" sz="4800" b="1" dirty="0">
                <a:solidFill>
                  <a:srgbClr val="1F4D78"/>
                </a:solidFill>
              </a:rPr>
              <a:t>ARP</a:t>
            </a:r>
            <a:r>
              <a:rPr lang="zh-CN" altLang="en-US" sz="4800" b="1" dirty="0">
                <a:solidFill>
                  <a:srgbClr val="1F4D78"/>
                </a:solidFill>
              </a:rPr>
              <a:t>攻击</a:t>
            </a:r>
          </a:p>
        </p:txBody>
      </p:sp>
      <p:sp>
        <p:nvSpPr>
          <p:cNvPr id="18" name="Espace réservé du texte 14"/>
          <p:cNvSpPr txBox="1"/>
          <p:nvPr/>
        </p:nvSpPr>
        <p:spPr>
          <a:xfrm>
            <a:off x="3574085" y="5118370"/>
            <a:ext cx="8160715" cy="1216551"/>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50000"/>
              </a:lnSpc>
            </a:pPr>
            <a:r>
              <a:rPr lang="zh-CN" altLang="en-US" sz="2800" dirty="0">
                <a:solidFill>
                  <a:schemeClr val="tx1">
                    <a:lumMod val="65000"/>
                    <a:lumOff val="35000"/>
                  </a:schemeClr>
                </a:solidFill>
              </a:rPr>
              <a:t>基于</a:t>
            </a:r>
            <a:r>
              <a:rPr lang="en-US" altLang="zh-CN" sz="2800" dirty="0">
                <a:solidFill>
                  <a:schemeClr val="tx1">
                    <a:lumMod val="65000"/>
                    <a:lumOff val="35000"/>
                  </a:schemeClr>
                </a:solidFill>
              </a:rPr>
              <a:t>ARP</a:t>
            </a:r>
            <a:r>
              <a:rPr lang="zh-CN" altLang="en-US" sz="2800" dirty="0">
                <a:solidFill>
                  <a:schemeClr val="tx1">
                    <a:lumMod val="65000"/>
                    <a:lumOff val="35000"/>
                  </a:schemeClr>
                </a:solidFill>
              </a:rPr>
              <a:t>：地址解析协议</a:t>
            </a:r>
            <a:endParaRPr lang="en-US" altLang="zh-CN" sz="2800" dirty="0">
              <a:solidFill>
                <a:schemeClr val="tx1">
                  <a:lumMod val="65000"/>
                  <a:lumOff val="35000"/>
                </a:schemeClr>
              </a:solidFill>
            </a:endParaRPr>
          </a:p>
          <a:p>
            <a:pPr marL="228600" indent="-228600" algn="l">
              <a:lnSpc>
                <a:spcPct val="150000"/>
              </a:lnSpc>
            </a:pPr>
            <a:r>
              <a:rPr lang="zh-CN" altLang="en-US" sz="2800" dirty="0">
                <a:solidFill>
                  <a:schemeClr val="tx1">
                    <a:lumMod val="65000"/>
                    <a:lumOff val="35000"/>
                  </a:schemeClr>
                </a:solidFill>
              </a:rPr>
              <a:t>（</a:t>
            </a:r>
            <a:r>
              <a:rPr lang="en-US" altLang="zh-CN" sz="2800" dirty="0">
                <a:solidFill>
                  <a:schemeClr val="tx1">
                    <a:lumMod val="65000"/>
                    <a:lumOff val="35000"/>
                  </a:schemeClr>
                </a:solidFill>
              </a:rPr>
              <a:t>Address Resolution Protocol</a:t>
            </a:r>
            <a:r>
              <a:rPr lang="zh-CN" altLang="en-US" sz="2800" dirty="0">
                <a:solidFill>
                  <a:schemeClr val="tx1">
                    <a:lumMod val="65000"/>
                    <a:lumOff val="35000"/>
                  </a:schemeClr>
                </a:solidFill>
              </a:rPr>
              <a:t>）</a:t>
            </a:r>
            <a:endParaRPr lang="en-GB" altLang="zh-CN" sz="2800" dirty="0">
              <a:solidFill>
                <a:schemeClr val="tx1">
                  <a:lumMod val="65000"/>
                  <a:lumOff val="35000"/>
                </a:schemeClr>
              </a:solidFill>
            </a:endParaRPr>
          </a:p>
        </p:txBody>
      </p:sp>
    </p:spTree>
    <p:extLst>
      <p:ext uri="{BB962C8B-B14F-4D97-AF65-F5344CB8AC3E}">
        <p14:creationId xmlns:p14="http://schemas.microsoft.com/office/powerpoint/2010/main" val="49193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ARP</a:t>
            </a:r>
            <a:r>
              <a:rPr lang="zh-CN" altLang="en-US" sz="2800" dirty="0">
                <a:latin typeface="微软雅黑" panose="020B0503020204020204" pitchFamily="34" charset="-122"/>
                <a:ea typeface="微软雅黑" panose="020B0503020204020204" pitchFamily="34" charset="-122"/>
              </a:rPr>
              <a:t>攻击原理与方法</a:t>
            </a:r>
          </a:p>
        </p:txBody>
      </p:sp>
      <p:sp>
        <p:nvSpPr>
          <p:cNvPr id="5" name="文本占位符 1"/>
          <p:cNvSpPr txBox="1"/>
          <p:nvPr/>
        </p:nvSpPr>
        <p:spPr>
          <a:xfrm>
            <a:off x="915562" y="1485900"/>
            <a:ext cx="10569575" cy="42400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spcBef>
                <a:spcPts val="600"/>
              </a:spcBef>
              <a:buNone/>
            </a:pPr>
            <a:r>
              <a:rPr lang="en-US" altLang="zh-CN" sz="2400" b="1" dirty="0">
                <a:latin typeface="微软雅黑" panose="020B0503020204020204" pitchFamily="34" charset="-122"/>
                <a:ea typeface="微软雅黑" panose="020B0503020204020204" pitchFamily="34" charset="-122"/>
                <a:sym typeface="+mn-ea"/>
              </a:rPr>
              <a:t>1.ARP</a:t>
            </a:r>
            <a:r>
              <a:rPr lang="zh-CN" altLang="en-US" sz="2400" b="1" dirty="0">
                <a:latin typeface="微软雅黑" panose="020B0503020204020204" pitchFamily="34" charset="-122"/>
                <a:ea typeface="微软雅黑" panose="020B0503020204020204" pitchFamily="34" charset="-122"/>
                <a:sym typeface="+mn-ea"/>
              </a:rPr>
              <a:t>欺骗断网攻击</a:t>
            </a:r>
            <a:endParaRPr lang="en-US" altLang="zh-CN" sz="2400" b="1" dirty="0">
              <a:latin typeface="微软雅黑" panose="020B0503020204020204" pitchFamily="34" charset="-122"/>
              <a:ea typeface="微软雅黑" panose="020B0503020204020204" pitchFamily="34" charset="-122"/>
              <a:sym typeface="+mn-ea"/>
            </a:endParaRPr>
          </a:p>
          <a:p>
            <a:pPr marL="0" indent="0" algn="just">
              <a:lnSpc>
                <a:spcPct val="130000"/>
              </a:lnSpc>
              <a:spcBef>
                <a:spcPts val="600"/>
              </a:spcBef>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sym typeface="+mn-ea"/>
              </a:rPr>
              <a:t>攻击者发送数据告诉受害主机说我是网关，受害主机会将攻击主机当作网关进行数据传输，导致受害主机无法正常上网。</a:t>
            </a:r>
            <a:endParaRPr lang="en-US" altLang="zh-CN" sz="2000"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30000"/>
              </a:lnSpc>
              <a:spcBef>
                <a:spcPts val="600"/>
              </a:spcBef>
              <a:buNone/>
            </a:pPr>
            <a:endParaRPr lang="en-US" altLang="zh-CN" sz="2000"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30000"/>
              </a:lnSpc>
              <a:spcBef>
                <a:spcPts val="600"/>
              </a:spcBef>
              <a:buNone/>
            </a:pPr>
            <a:r>
              <a:rPr lang="en-US" altLang="zh-CN" sz="2400" b="1" dirty="0">
                <a:latin typeface="微软雅黑" panose="020B0503020204020204" pitchFamily="34" charset="-122"/>
                <a:ea typeface="微软雅黑" panose="020B0503020204020204" pitchFamily="34" charset="-122"/>
                <a:sym typeface="+mn-ea"/>
              </a:rPr>
              <a:t>2.ARP</a:t>
            </a:r>
            <a:r>
              <a:rPr lang="zh-CN" altLang="en-US" sz="2400" b="1" dirty="0">
                <a:latin typeface="微软雅黑" panose="020B0503020204020204" pitchFamily="34" charset="-122"/>
                <a:ea typeface="微软雅黑" panose="020B0503020204020204" pitchFamily="34" charset="-122"/>
                <a:sym typeface="+mn-ea"/>
              </a:rPr>
              <a:t>中间人攻击</a:t>
            </a:r>
            <a:endParaRPr lang="en-US" altLang="zh-CN" sz="2400" b="1" dirty="0">
              <a:latin typeface="微软雅黑" panose="020B0503020204020204" pitchFamily="34" charset="-122"/>
              <a:ea typeface="微软雅黑" panose="020B0503020204020204" pitchFamily="34" charset="-122"/>
              <a:sym typeface="+mn-ea"/>
            </a:endParaRPr>
          </a:p>
          <a:p>
            <a:pPr marL="0" indent="0" algn="just">
              <a:lnSpc>
                <a:spcPct val="130000"/>
              </a:lnSpc>
              <a:spcBef>
                <a:spcPts val="600"/>
              </a:spcBef>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sym typeface="+mn-ea"/>
              </a:rPr>
              <a:t>攻击主机发送数据告诉受害主机说我是网关，同时发送数据告诉网关说我是受害主机，网关会将攻击主机当作受害主机进行数据传输，这样受害主机和网关之间的数据交互都会经过攻击主机，受害主机不会断网不会察觉，但可以查看到各种通信数据。</a:t>
            </a:r>
          </a:p>
          <a:p>
            <a:pPr marL="0" indent="0">
              <a:buFont typeface="Arial" panose="020B0604020202020204" pitchFamily="34" charset="0"/>
              <a:buNone/>
            </a:pPr>
            <a:endParaRPr lang="en-US" altLang="zh-CN" sz="1800" dirty="0">
              <a:solidFill>
                <a:schemeClr val="bg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ARP</a:t>
            </a:r>
            <a:r>
              <a:rPr lang="zh-CN" altLang="en-US" sz="2800" dirty="0">
                <a:latin typeface="微软雅黑" panose="020B0503020204020204" pitchFamily="34" charset="-122"/>
                <a:ea typeface="微软雅黑" panose="020B0503020204020204" pitchFamily="34" charset="-122"/>
              </a:rPr>
              <a:t>欺骗断网攻击过程</a:t>
            </a:r>
          </a:p>
        </p:txBody>
      </p:sp>
      <p:sp>
        <p:nvSpPr>
          <p:cNvPr id="3" name="矩形: 一个圆顶角，剪去另一个顶角 2"/>
          <p:cNvSpPr/>
          <p:nvPr/>
        </p:nvSpPr>
        <p:spPr>
          <a:xfrm rot="16200000">
            <a:off x="2399677" y="2386123"/>
            <a:ext cx="2208622" cy="5083333"/>
          </a:xfrm>
          <a:prstGeom prst="snipRoundRect">
            <a:avLst>
              <a:gd name="adj1" fmla="val 0"/>
              <a:gd name="adj2" fmla="val 0"/>
            </a:avLst>
          </a:prstGeom>
          <a:solidFill>
            <a:srgbClr val="F4EE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一个圆顶角，剪去另一个顶角 5"/>
          <p:cNvSpPr/>
          <p:nvPr/>
        </p:nvSpPr>
        <p:spPr>
          <a:xfrm rot="16200000">
            <a:off x="7583705" y="87281"/>
            <a:ext cx="2208622" cy="5083333"/>
          </a:xfrm>
          <a:prstGeom prst="snipRoundRect">
            <a:avLst>
              <a:gd name="adj1" fmla="val 0"/>
              <a:gd name="adj2" fmla="val 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Object 1106"/>
          <p:cNvSpPr txBox="1"/>
          <p:nvPr/>
        </p:nvSpPr>
        <p:spPr>
          <a:xfrm>
            <a:off x="6241596" y="1596331"/>
            <a:ext cx="4883604" cy="1899344"/>
          </a:xfrm>
          <a:prstGeom prst="rect">
            <a:avLst/>
          </a:prstGeom>
        </p:spPr>
        <p:txBody>
          <a:bodyPr vert="horz" rtlCol="0" anchor="ctr" anchorCtr="0">
            <a:noAutofit/>
          </a:bodyPr>
          <a:lstStyle/>
          <a:p>
            <a:r>
              <a:rPr lang="en-US" altLang="zh-CN" b="1" dirty="0" err="1">
                <a:latin typeface="微软雅黑" panose="020B0503020204020204" pitchFamily="34" charset="-122"/>
                <a:ea typeface="微软雅黑" panose="020B0503020204020204" pitchFamily="34" charset="-122"/>
              </a:rPr>
              <a:t>arpsproof</a:t>
            </a:r>
            <a:r>
              <a:rPr lang="en-US" altLang="zh-CN" b="1" dirty="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i</a:t>
            </a:r>
            <a:r>
              <a:rPr lang="en-US" altLang="zh-CN" b="1" dirty="0">
                <a:latin typeface="微软雅黑" panose="020B0503020204020204" pitchFamily="34" charset="-122"/>
                <a:ea typeface="微软雅黑" panose="020B0503020204020204" pitchFamily="34" charset="-122"/>
              </a:rPr>
              <a:t> eth0 -t 192.168.59.133 192.168.59.2</a:t>
            </a:r>
            <a:r>
              <a:rPr lang="zh-CN" altLang="en-US" b="1" dirty="0">
                <a:latin typeface="微软雅黑" panose="020B0503020204020204" pitchFamily="34" charset="-122"/>
                <a:ea typeface="微软雅黑" panose="020B0503020204020204" pitchFamily="34" charset="-122"/>
              </a:rPr>
              <a:t>（通过</a:t>
            </a:r>
            <a:r>
              <a:rPr lang="en-US" altLang="zh-CN" b="1" dirty="0">
                <a:latin typeface="微软雅黑" panose="020B0503020204020204" pitchFamily="34" charset="-122"/>
                <a:ea typeface="微软雅黑" panose="020B0503020204020204" pitchFamily="34" charset="-122"/>
              </a:rPr>
              <a:t>eth0</a:t>
            </a:r>
            <a:r>
              <a:rPr lang="zh-CN" altLang="en-US" b="1" dirty="0">
                <a:latin typeface="微软雅黑" panose="020B0503020204020204" pitchFamily="34" charset="-122"/>
                <a:ea typeface="微软雅黑" panose="020B0503020204020204" pitchFamily="34" charset="-122"/>
              </a:rPr>
              <a:t>网络接口，告诉</a:t>
            </a:r>
            <a:r>
              <a:rPr lang="en-US" altLang="zh-CN" b="1" dirty="0">
                <a:latin typeface="微软雅黑" panose="020B0503020204020204" pitchFamily="34" charset="-122"/>
                <a:ea typeface="微软雅黑" panose="020B0503020204020204" pitchFamily="34" charset="-122"/>
              </a:rPr>
              <a:t>192.168.59.133</a:t>
            </a:r>
            <a:r>
              <a:rPr lang="zh-CN" altLang="en-US" b="1" dirty="0">
                <a:latin typeface="微软雅黑" panose="020B0503020204020204" pitchFamily="34" charset="-122"/>
                <a:ea typeface="微软雅黑" panose="020B0503020204020204" pitchFamily="34" charset="-122"/>
              </a:rPr>
              <a:t>：我是网关）</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测试证明，此时靶机无法正常访问网络</a:t>
            </a:r>
            <a:endParaRPr lang="en-US" altLang="zh-CN" sz="1000" b="1" dirty="0">
              <a:latin typeface="微软雅黑" panose="020B0503020204020204" pitchFamily="34" charset="-122"/>
              <a:ea typeface="微软雅黑" panose="020B0503020204020204" pitchFamily="34" charset="-122"/>
            </a:endParaRPr>
          </a:p>
        </p:txBody>
      </p:sp>
      <p:sp>
        <p:nvSpPr>
          <p:cNvPr id="10" name="Object 1109"/>
          <p:cNvSpPr txBox="1"/>
          <p:nvPr/>
        </p:nvSpPr>
        <p:spPr>
          <a:xfrm>
            <a:off x="6841262" y="4397559"/>
            <a:ext cx="3098662" cy="435208"/>
          </a:xfrm>
          <a:prstGeom prst="rect">
            <a:avLst/>
          </a:prstGeom>
        </p:spPr>
        <p:txBody>
          <a:bodyPr vert="horz" rtlCol="0" anchor="ctr" anchorCtr="0">
            <a:noAutofit/>
          </a:bodyPr>
          <a:lstStyle/>
          <a:p>
            <a:pPr algn="l">
              <a:lnSpc>
                <a:spcPct val="100000"/>
              </a:lnSpc>
            </a:pPr>
            <a:r>
              <a:rPr lang="zh-CN" altLang="en-US" sz="2800" b="0" i="0" dirty="0">
                <a:solidFill>
                  <a:schemeClr val="bg1"/>
                </a:solidFill>
                <a:latin typeface="微软雅黑" panose="020B0503020204020204" pitchFamily="34" charset="-122"/>
                <a:ea typeface="微软雅黑" panose="020B0503020204020204" pitchFamily="34" charset="-122"/>
              </a:rPr>
              <a:t>填写副标题</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7" name="Object 11014"/>
          <p:cNvSpPr txBox="1"/>
          <p:nvPr/>
        </p:nvSpPr>
        <p:spPr>
          <a:xfrm>
            <a:off x="1085850" y="4029075"/>
            <a:ext cx="4959803" cy="1866900"/>
          </a:xfrm>
          <a:prstGeom prst="rect">
            <a:avLst/>
          </a:prstGeom>
        </p:spPr>
        <p:txBody>
          <a:bodyPr vert="horz" rtlCol="0" anchor="ctr" anchorCtr="0">
            <a:noAutofit/>
          </a:bodyPr>
          <a:lstStyle/>
          <a:p>
            <a:r>
              <a:rPr lang="zh-CN" altLang="en-US" b="1" dirty="0">
                <a:latin typeface="微软雅黑" panose="020B0503020204020204" pitchFamily="34" charset="-122"/>
                <a:ea typeface="微软雅黑" panose="020B0503020204020204" pitchFamily="34" charset="-122"/>
              </a:rPr>
              <a:t>若在靶机上使用</a:t>
            </a:r>
            <a:r>
              <a:rPr lang="en-US" altLang="zh-CN" b="1" dirty="0" err="1">
                <a:latin typeface="微软雅黑" panose="020B0503020204020204" pitchFamily="34" charset="-122"/>
                <a:ea typeface="微软雅黑" panose="020B0503020204020204" pitchFamily="34" charset="-122"/>
              </a:rPr>
              <a:t>arp</a:t>
            </a:r>
            <a:r>
              <a:rPr lang="en-US" altLang="zh-CN" b="1" dirty="0">
                <a:latin typeface="微软雅黑" panose="020B0503020204020204" pitchFamily="34" charset="-122"/>
                <a:ea typeface="微软雅黑" panose="020B0503020204020204" pitchFamily="34" charset="-122"/>
              </a:rPr>
              <a:t> –a</a:t>
            </a:r>
            <a:r>
              <a:rPr lang="zh-CN" altLang="en-US" b="1" dirty="0">
                <a:latin typeface="微软雅黑" panose="020B0503020204020204" pitchFamily="34" charset="-122"/>
                <a:ea typeface="微软雅黑" panose="020B0503020204020204" pitchFamily="34" charset="-122"/>
              </a:rPr>
              <a:t>查看物理地址，将发现：</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网关与攻击机此时对应物理地址一致</a:t>
            </a:r>
          </a:p>
        </p:txBody>
      </p:sp>
      <p:sp>
        <p:nvSpPr>
          <p:cNvPr id="18" name="Object 11015"/>
          <p:cNvSpPr txBox="1"/>
          <p:nvPr/>
        </p:nvSpPr>
        <p:spPr>
          <a:xfrm>
            <a:off x="1583207" y="4955659"/>
            <a:ext cx="4062743" cy="311899"/>
          </a:xfrm>
          <a:prstGeom prst="rect">
            <a:avLst/>
          </a:prstGeom>
        </p:spPr>
        <p:txBody>
          <a:bodyPr vert="horz" rtlCol="0" anchor="ctr" anchorCtr="0">
            <a:noAutofit/>
          </a:bodyPr>
          <a:lstStyle/>
          <a:p>
            <a:endParaRPr lang="zh-CN" altLang="en-US" sz="10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E5F1FA2F-B0D8-4FC3-A4E5-D9B6E5D17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19" y="1462238"/>
            <a:ext cx="5083334" cy="2267067"/>
          </a:xfrm>
          <a:prstGeom prst="rect">
            <a:avLst/>
          </a:prstGeom>
        </p:spPr>
      </p:pic>
      <p:pic>
        <p:nvPicPr>
          <p:cNvPr id="20" name="图片 19">
            <a:extLst>
              <a:ext uri="{FF2B5EF4-FFF2-40B4-BE49-F238E27FC236}">
                <a16:creationId xmlns:a16="http://schemas.microsoft.com/office/drawing/2014/main" id="{B1000719-4C95-464B-B74C-630E48A7C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886" y="3823478"/>
            <a:ext cx="5102794" cy="22086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ARP</a:t>
            </a:r>
            <a:r>
              <a:rPr lang="zh-CN" altLang="en-US" sz="2800" dirty="0">
                <a:latin typeface="微软雅黑" panose="020B0503020204020204" pitchFamily="34" charset="-122"/>
                <a:ea typeface="微软雅黑" panose="020B0503020204020204" pitchFamily="34" charset="-122"/>
              </a:rPr>
              <a:t>中间人攻击</a:t>
            </a:r>
          </a:p>
        </p:txBody>
      </p:sp>
      <p:sp>
        <p:nvSpPr>
          <p:cNvPr id="2" name="Object 4014"/>
          <p:cNvSpPr txBox="1"/>
          <p:nvPr/>
        </p:nvSpPr>
        <p:spPr>
          <a:xfrm>
            <a:off x="441217" y="1557303"/>
            <a:ext cx="5797658" cy="4614897"/>
          </a:xfrm>
          <a:prstGeom prst="rect">
            <a:avLst/>
          </a:prstGeom>
        </p:spPr>
        <p:txBody>
          <a:bodyPr vert="horz" rtlCol="0" anchor="t" anchorCtr="0">
            <a:noAutofit/>
          </a:bodyPr>
          <a:lstStyle/>
          <a:p>
            <a:pPr algn="just">
              <a:lnSpc>
                <a:spcPct val="130000"/>
              </a:lnSpc>
              <a:spcBef>
                <a:spcPts val="600"/>
              </a:spcBef>
            </a:pPr>
            <a:r>
              <a:rPr lang="en-US" altLang="zh-CN" b="1" dirty="0">
                <a:solidFill>
                  <a:schemeClr val="accent3">
                    <a:lumMod val="75000"/>
                  </a:schemeClr>
                </a:solidFill>
                <a:latin typeface="微软雅黑" panose="020B0503020204020204" pitchFamily="34" charset="-122"/>
                <a:ea typeface="微软雅黑" panose="020B0503020204020204" pitchFamily="34" charset="-122"/>
              </a:rPr>
              <a:t>1. </a:t>
            </a: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操作：</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向</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发送</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ARP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数据包</a:t>
            </a: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内容：源</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地址为伪造的</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地址，</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地址为</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MACC</a:t>
            </a: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作用：向</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声称</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的地址变成了</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，使</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在</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ARP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缓存表中建立</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B</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的</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与</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的对应关系</a:t>
            </a: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r>
              <a:rPr lang="en-US" altLang="zh-CN" b="1" dirty="0">
                <a:solidFill>
                  <a:schemeClr val="accent3">
                    <a:lumMod val="75000"/>
                  </a:schemeClr>
                </a:solidFill>
                <a:latin typeface="微软雅黑" panose="020B0503020204020204" pitchFamily="34" charset="-122"/>
                <a:ea typeface="微软雅黑" panose="020B0503020204020204" pitchFamily="34" charset="-122"/>
              </a:rPr>
              <a:t>2. </a:t>
            </a: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操作：</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向</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B</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发送数据，被</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截获</a:t>
            </a: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内容：</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向</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B</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发送数据，通过</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ARP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缓存表中的对应关系，通过</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B</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的</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地址找到</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地址（</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）并发送，局域网中的交换机通过</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地址转发，转发给</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C </a:t>
            </a:r>
            <a:endParaRPr lang="zh-CN" altLang="en-US" b="1" dirty="0">
              <a:solidFill>
                <a:schemeClr val="accent3">
                  <a:lumMod val="75000"/>
                </a:schemeClr>
              </a:solidFill>
              <a:latin typeface="微软雅黑" panose="020B0503020204020204" pitchFamily="34" charset="-122"/>
              <a:ea typeface="微软雅黑" panose="020B0503020204020204" pitchFamily="34" charset="-122"/>
            </a:endParaRPr>
          </a:p>
        </p:txBody>
      </p:sp>
      <p:pic>
        <p:nvPicPr>
          <p:cNvPr id="3074" name="Picture 2" descr="https://img-blog.csdnimg.cn/20190103141407388.png?x-oss-process=image/watermark,type_ZmFuZ3poZW5naGVpdGk,shadow_10,text_aHR0cHM6Ly9ibG9nLmNzZG4ubmV0L3poeWRyZWFtNzc=,size_16,color_FFFFFF,t_70">
            <a:extLst>
              <a:ext uri="{FF2B5EF4-FFF2-40B4-BE49-F238E27FC236}">
                <a16:creationId xmlns:a16="http://schemas.microsoft.com/office/drawing/2014/main" id="{28097961-A772-4BED-A565-A68318EF6B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366"/>
          <a:stretch/>
        </p:blipFill>
        <p:spPr bwMode="auto">
          <a:xfrm>
            <a:off x="6745507" y="861154"/>
            <a:ext cx="3589117" cy="3643152"/>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4014">
            <a:extLst>
              <a:ext uri="{FF2B5EF4-FFF2-40B4-BE49-F238E27FC236}">
                <a16:creationId xmlns:a16="http://schemas.microsoft.com/office/drawing/2014/main" id="{AB48055D-5668-43BE-94E4-2910BEC59825}"/>
              </a:ext>
            </a:extLst>
          </p:cNvPr>
          <p:cNvSpPr txBox="1"/>
          <p:nvPr/>
        </p:nvSpPr>
        <p:spPr>
          <a:xfrm>
            <a:off x="6451493" y="4051204"/>
            <a:ext cx="5248382" cy="2275840"/>
          </a:xfrm>
          <a:prstGeom prst="rect">
            <a:avLst/>
          </a:prstGeom>
        </p:spPr>
        <p:txBody>
          <a:bodyPr vert="horz" rtlCol="0" anchor="t" anchorCtr="0">
            <a:noAutofit/>
          </a:bodyPr>
          <a:lstStyle/>
          <a:p>
            <a:pPr algn="just">
              <a:lnSpc>
                <a:spcPct val="130000"/>
              </a:lnSpc>
              <a:spcBef>
                <a:spcPts val="600"/>
              </a:spcBef>
            </a:pPr>
            <a:r>
              <a:rPr lang="en-US" altLang="zh-CN" b="1" dirty="0">
                <a:solidFill>
                  <a:schemeClr val="accent3">
                    <a:lumMod val="75000"/>
                  </a:schemeClr>
                </a:solidFill>
                <a:latin typeface="微软雅黑" panose="020B0503020204020204" pitchFamily="34" charset="-122"/>
                <a:ea typeface="微软雅黑" panose="020B0503020204020204" pitchFamily="34" charset="-122"/>
              </a:rPr>
              <a:t>3. </a:t>
            </a: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操作：</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将数据转发给</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B</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，将数据源</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改为</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的对应地址，</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地址改为</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，伪装为</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欺骗</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B</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，截获</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B</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发送给</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的数据，转发给</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a:t>
            </a: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作用：向</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B</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伪装为受害主机，且防止被发现</a:t>
            </a: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中间人攻击过程</a:t>
            </a:r>
          </a:p>
        </p:txBody>
      </p:sp>
      <p:sp>
        <p:nvSpPr>
          <p:cNvPr id="5" name="矩形 4"/>
          <p:cNvSpPr/>
          <p:nvPr/>
        </p:nvSpPr>
        <p:spPr bwMode="auto">
          <a:xfrm>
            <a:off x="735708" y="4145294"/>
            <a:ext cx="2646014" cy="875692"/>
          </a:xfrm>
          <a:prstGeom prst="rect">
            <a:avLst/>
          </a:prstGeom>
          <a:solidFill>
            <a:srgbClr val="1F4D78"/>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zh-CN" altLang="zh-CN" sz="2200" i="0" u="none" strike="noStrike" kern="0" cap="none" spc="0" normalizeH="0" baseline="0" noProof="0" dirty="0">
              <a:ln>
                <a:noFill/>
              </a:ln>
              <a:solidFill>
                <a:srgbClr val="FFFFFF"/>
              </a:solidFill>
              <a:effectLst/>
              <a:uLnTx/>
              <a:uFillTx/>
              <a:latin typeface="+mn-ea"/>
              <a:cs typeface="+mn-ea"/>
              <a:sym typeface="+mn-lt"/>
            </a:endParaRPr>
          </a:p>
        </p:txBody>
      </p:sp>
      <p:sp>
        <p:nvSpPr>
          <p:cNvPr id="7" name="矩形 6"/>
          <p:cNvSpPr/>
          <p:nvPr/>
        </p:nvSpPr>
        <p:spPr bwMode="auto">
          <a:xfrm>
            <a:off x="3651722" y="3355634"/>
            <a:ext cx="2646014" cy="875692"/>
          </a:xfrm>
          <a:prstGeom prst="rect">
            <a:avLst/>
          </a:prstGeom>
          <a:solidFill>
            <a:srgbClr val="1F4D78"/>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zh-CN" altLang="en-US" sz="2200" i="0" u="none" strike="noStrike" kern="0" cap="none" spc="0" normalizeH="0" baseline="0" noProof="0" dirty="0">
              <a:ln>
                <a:noFill/>
              </a:ln>
              <a:solidFill>
                <a:srgbClr val="FFFFFF"/>
              </a:solidFill>
              <a:effectLst/>
              <a:uLnTx/>
              <a:uFillTx/>
              <a:latin typeface="+mn-ea"/>
              <a:cs typeface="+mn-ea"/>
              <a:sym typeface="+mn-lt"/>
            </a:endParaRPr>
          </a:p>
        </p:txBody>
      </p:sp>
      <p:sp>
        <p:nvSpPr>
          <p:cNvPr id="8" name="矩形 7"/>
          <p:cNvSpPr/>
          <p:nvPr/>
        </p:nvSpPr>
        <p:spPr bwMode="auto">
          <a:xfrm>
            <a:off x="6562700" y="1771145"/>
            <a:ext cx="2646014" cy="875691"/>
          </a:xfrm>
          <a:prstGeom prst="rect">
            <a:avLst/>
          </a:prstGeom>
          <a:solidFill>
            <a:srgbClr val="1F4D78"/>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zh-CN" altLang="en-US" sz="2200" i="0" u="none" strike="noStrike" kern="0" cap="none" spc="0" normalizeH="0" baseline="0" noProof="0" dirty="0">
              <a:ln>
                <a:noFill/>
              </a:ln>
              <a:solidFill>
                <a:srgbClr val="FFFFFF"/>
              </a:solidFill>
              <a:effectLst/>
              <a:uLnTx/>
              <a:uFillTx/>
              <a:latin typeface="+mn-ea"/>
              <a:cs typeface="+mn-ea"/>
              <a:sym typeface="+mn-lt"/>
            </a:endParaRPr>
          </a:p>
        </p:txBody>
      </p:sp>
      <p:sp>
        <p:nvSpPr>
          <p:cNvPr id="9" name="矩形 8"/>
          <p:cNvSpPr/>
          <p:nvPr/>
        </p:nvSpPr>
        <p:spPr>
          <a:xfrm>
            <a:off x="735708" y="5273185"/>
            <a:ext cx="4570738" cy="369332"/>
          </a:xfrm>
          <a:prstGeom prst="rect">
            <a:avLst/>
          </a:prstGeom>
        </p:spPr>
        <p:txBody>
          <a:bodyPr wrap="none">
            <a:spAutoFit/>
          </a:bodyPr>
          <a:lstStyle/>
          <a:p>
            <a:pPr algn="ctr"/>
            <a:r>
              <a:rPr lang="en-US" altLang="zh-CN" dirty="0">
                <a:latin typeface="微软雅黑" panose="020B0503020204020204" pitchFamily="34" charset="-122"/>
                <a:ea typeface="微软雅黑" panose="020B0503020204020204" pitchFamily="34" charset="-122"/>
              </a:rPr>
              <a:t>echo 1 &gt; /proc/sys/net/ipv4/</a:t>
            </a:r>
            <a:r>
              <a:rPr lang="en-US" altLang="zh-CN" dirty="0" err="1">
                <a:latin typeface="微软雅黑" panose="020B0503020204020204" pitchFamily="34" charset="-122"/>
                <a:ea typeface="微软雅黑" panose="020B0503020204020204" pitchFamily="34" charset="-122"/>
              </a:rPr>
              <a:t>ip_forward</a:t>
            </a:r>
            <a:endParaRPr lang="zh-CN" altLang="en-US" dirty="0">
              <a:latin typeface="微软雅黑" panose="020B0503020204020204" pitchFamily="34" charset="-122"/>
              <a:ea typeface="微软雅黑" panose="020B0503020204020204" pitchFamily="34" charset="-122"/>
            </a:endParaRPr>
          </a:p>
        </p:txBody>
      </p:sp>
      <p:sp>
        <p:nvSpPr>
          <p:cNvPr id="16" name="任意多边形: 形状 17"/>
          <p:cNvSpPr/>
          <p:nvPr/>
        </p:nvSpPr>
        <p:spPr>
          <a:xfrm>
            <a:off x="3381722" y="3328986"/>
            <a:ext cx="270000" cy="1692000"/>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 name="connsiteX0-61" fmla="*/ 0 w 356288"/>
              <a:gd name="connsiteY0-62" fmla="*/ 434344 h 866779"/>
              <a:gd name="connsiteX1-63" fmla="*/ 3810 w 356288"/>
              <a:gd name="connsiteY1-64" fmla="*/ 866779 h 866779"/>
              <a:gd name="connsiteX2-65" fmla="*/ 356235 w 356288"/>
              <a:gd name="connsiteY2-66" fmla="*/ 432439 h 866779"/>
              <a:gd name="connsiteX3-67" fmla="*/ 356288 w 356288"/>
              <a:gd name="connsiteY3-68" fmla="*/ 0 h 866779"/>
              <a:gd name="connsiteX4-69" fmla="*/ 0 w 356288"/>
              <a:gd name="connsiteY4-70" fmla="*/ 434344 h 866779"/>
              <a:gd name="connsiteX0-71" fmla="*/ 0 w 356288"/>
              <a:gd name="connsiteY0-72" fmla="*/ 434344 h 866779"/>
              <a:gd name="connsiteX1-73" fmla="*/ 489 w 356288"/>
              <a:gd name="connsiteY1-74" fmla="*/ 866779 h 866779"/>
              <a:gd name="connsiteX2-75" fmla="*/ 356235 w 356288"/>
              <a:gd name="connsiteY2-76" fmla="*/ 432439 h 866779"/>
              <a:gd name="connsiteX3-77" fmla="*/ 356288 w 356288"/>
              <a:gd name="connsiteY3-78" fmla="*/ 0 h 866779"/>
              <a:gd name="connsiteX4-79" fmla="*/ 0 w 356288"/>
              <a:gd name="connsiteY4-8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489" y="866779"/>
                </a:lnTo>
                <a:lnTo>
                  <a:pt x="356235" y="432439"/>
                </a:lnTo>
                <a:cubicBezTo>
                  <a:pt x="356253" y="288293"/>
                  <a:pt x="356270" y="144146"/>
                  <a:pt x="356288" y="0"/>
                </a:cubicBezTo>
                <a:lnTo>
                  <a:pt x="0" y="434344"/>
                </a:lnTo>
                <a:close/>
              </a:path>
            </a:pathLst>
          </a:custGeom>
          <a:solidFill>
            <a:schemeClr val="bg1"/>
          </a:solidFill>
          <a:ln w="55000" cap="flat" cmpd="thickThin" algn="ctr">
            <a:noFill/>
            <a:prstDash val="solid"/>
          </a:ln>
          <a:effectLst>
            <a:outerShdw blurRad="50800" dist="38100" dir="2700000" algn="tl" rotWithShape="0">
              <a:prstClr val="black">
                <a:alpha val="40000"/>
              </a:prstClr>
            </a:outerShdw>
          </a:effectLst>
        </p:spPr>
        <p:txBody>
          <a:bodyPr rtlCol="0" anchor="ctr"/>
          <a:lstStyle/>
          <a:p>
            <a:pPr algn="ctr" defTabSz="864235"/>
            <a:endParaRPr lang="zh-CN" altLang="en-US" sz="2400" kern="0" dirty="0">
              <a:solidFill>
                <a:srgbClr val="FFFFFF"/>
              </a:solidFill>
              <a:latin typeface="+mn-ea"/>
              <a:cs typeface="+mn-ea"/>
              <a:sym typeface="+mn-lt"/>
            </a:endParaRPr>
          </a:p>
        </p:txBody>
      </p:sp>
      <p:grpSp>
        <p:nvGrpSpPr>
          <p:cNvPr id="17" name="组合 16"/>
          <p:cNvGrpSpPr/>
          <p:nvPr/>
        </p:nvGrpSpPr>
        <p:grpSpPr>
          <a:xfrm>
            <a:off x="6751019" y="1737000"/>
            <a:ext cx="2284553" cy="1015663"/>
            <a:chOff x="3425748" y="2880439"/>
            <a:chExt cx="3509187" cy="1431252"/>
          </a:xfrm>
        </p:grpSpPr>
        <p:sp>
          <p:nvSpPr>
            <p:cNvPr id="18" name="文本框 17"/>
            <p:cNvSpPr txBox="1"/>
            <p:nvPr/>
          </p:nvSpPr>
          <p:spPr>
            <a:xfrm>
              <a:off x="4075247" y="2880439"/>
              <a:ext cx="2859688" cy="1431252"/>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a:p>
              <a:pPr algn="ctr"/>
              <a:r>
                <a:rPr lang="zh-CN" altLang="en-US" sz="2000" b="1" dirty="0">
                  <a:solidFill>
                    <a:schemeClr val="bg1"/>
                  </a:solidFill>
                  <a:latin typeface="微软雅黑" panose="020B0503020204020204" pitchFamily="34" charset="-122"/>
                  <a:ea typeface="微软雅黑" panose="020B0503020204020204" pitchFamily="34" charset="-122"/>
                </a:rPr>
                <a:t>使用</a:t>
              </a:r>
              <a:r>
                <a:rPr lang="en-US" altLang="zh-CN" sz="2000" b="1" dirty="0" err="1">
                  <a:solidFill>
                    <a:schemeClr val="bg1"/>
                  </a:solidFill>
                  <a:latin typeface="微软雅黑" panose="020B0503020204020204" pitchFamily="34" charset="-122"/>
                  <a:ea typeface="微软雅黑" panose="020B0503020204020204" pitchFamily="34" charset="-122"/>
                </a:rPr>
                <a:t>ettercap</a:t>
              </a:r>
              <a:r>
                <a:rPr lang="zh-CN" altLang="en-US" sz="2000" b="1" dirty="0">
                  <a:solidFill>
                    <a:schemeClr val="bg1"/>
                  </a:solidFill>
                  <a:latin typeface="微软雅黑" panose="020B0503020204020204" pitchFamily="34" charset="-122"/>
                  <a:ea typeface="微软雅黑" panose="020B0503020204020204" pitchFamily="34" charset="-122"/>
                </a:rPr>
                <a:t>嗅探</a:t>
              </a:r>
            </a:p>
          </p:txBody>
        </p:sp>
        <p:sp>
          <p:nvSpPr>
            <p:cNvPr id="19" name="play-button_91268"/>
            <p:cNvSpPr/>
            <p:nvPr/>
          </p:nvSpPr>
          <p:spPr>
            <a:xfrm>
              <a:off x="3425748" y="3241175"/>
              <a:ext cx="663573" cy="608766"/>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56 w 533"/>
                <a:gd name="T11" fmla="*/ 285 h 533"/>
                <a:gd name="T12" fmla="*/ 199 w 533"/>
                <a:gd name="T13" fmla="*/ 376 h 533"/>
                <a:gd name="T14" fmla="*/ 167 w 533"/>
                <a:gd name="T15" fmla="*/ 357 h 533"/>
                <a:gd name="T16" fmla="*/ 167 w 533"/>
                <a:gd name="T17" fmla="*/ 176 h 533"/>
                <a:gd name="T18" fmla="*/ 199 w 533"/>
                <a:gd name="T19" fmla="*/ 157 h 533"/>
                <a:gd name="T20" fmla="*/ 356 w 533"/>
                <a:gd name="T21" fmla="*/ 248 h 533"/>
                <a:gd name="T22" fmla="*/ 356 w 533"/>
                <a:gd name="T23" fmla="*/ 28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3">
                  <a:moveTo>
                    <a:pt x="267" y="0"/>
                  </a:moveTo>
                  <a:cubicBezTo>
                    <a:pt x="119" y="0"/>
                    <a:pt x="0" y="119"/>
                    <a:pt x="0" y="267"/>
                  </a:cubicBezTo>
                  <a:cubicBezTo>
                    <a:pt x="0" y="414"/>
                    <a:pt x="119" y="533"/>
                    <a:pt x="267" y="533"/>
                  </a:cubicBezTo>
                  <a:cubicBezTo>
                    <a:pt x="414" y="533"/>
                    <a:pt x="533" y="414"/>
                    <a:pt x="533" y="267"/>
                  </a:cubicBezTo>
                  <a:cubicBezTo>
                    <a:pt x="533" y="119"/>
                    <a:pt x="414" y="0"/>
                    <a:pt x="267" y="0"/>
                  </a:cubicBezTo>
                  <a:close/>
                  <a:moveTo>
                    <a:pt x="356" y="285"/>
                  </a:moveTo>
                  <a:lnTo>
                    <a:pt x="199" y="376"/>
                  </a:lnTo>
                  <a:cubicBezTo>
                    <a:pt x="185" y="384"/>
                    <a:pt x="167" y="374"/>
                    <a:pt x="167" y="357"/>
                  </a:cubicBezTo>
                  <a:lnTo>
                    <a:pt x="167" y="176"/>
                  </a:lnTo>
                  <a:cubicBezTo>
                    <a:pt x="167" y="160"/>
                    <a:pt x="185" y="149"/>
                    <a:pt x="199" y="157"/>
                  </a:cubicBezTo>
                  <a:lnTo>
                    <a:pt x="356" y="248"/>
                  </a:lnTo>
                  <a:cubicBezTo>
                    <a:pt x="370" y="256"/>
                    <a:pt x="370" y="277"/>
                    <a:pt x="356" y="2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ea"/>
              </a:endParaRPr>
            </a:p>
          </p:txBody>
        </p:sp>
      </p:grpSp>
      <p:grpSp>
        <p:nvGrpSpPr>
          <p:cNvPr id="20" name="组合 19"/>
          <p:cNvGrpSpPr/>
          <p:nvPr/>
        </p:nvGrpSpPr>
        <p:grpSpPr>
          <a:xfrm>
            <a:off x="3807686" y="3429000"/>
            <a:ext cx="2354743" cy="707886"/>
            <a:chOff x="3425748" y="3026658"/>
            <a:chExt cx="3617002" cy="997539"/>
          </a:xfrm>
        </p:grpSpPr>
        <p:sp>
          <p:nvSpPr>
            <p:cNvPr id="21" name="文本框 20"/>
            <p:cNvSpPr txBox="1"/>
            <p:nvPr/>
          </p:nvSpPr>
          <p:spPr>
            <a:xfrm>
              <a:off x="4127772" y="3026658"/>
              <a:ext cx="2914978" cy="997539"/>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a:p>
              <a:pPr algn="ctr"/>
              <a:r>
                <a:rPr lang="zh-CN" altLang="en-US" sz="2000" b="1" dirty="0">
                  <a:solidFill>
                    <a:schemeClr val="bg1"/>
                  </a:solidFill>
                  <a:latin typeface="微软雅黑" panose="020B0503020204020204" pitchFamily="34" charset="-122"/>
                  <a:ea typeface="微软雅黑" panose="020B0503020204020204" pitchFamily="34" charset="-122"/>
                </a:rPr>
                <a:t>发起</a:t>
              </a:r>
              <a:r>
                <a:rPr lang="en-US" altLang="zh-CN" sz="2000" b="1" dirty="0">
                  <a:solidFill>
                    <a:schemeClr val="bg1"/>
                  </a:solidFill>
                  <a:latin typeface="微软雅黑" panose="020B0503020204020204" pitchFamily="34" charset="-122"/>
                  <a:ea typeface="微软雅黑" panose="020B0503020204020204" pitchFamily="34" charset="-122"/>
                </a:rPr>
                <a:t>ARP</a:t>
              </a:r>
              <a:r>
                <a:rPr lang="zh-CN" altLang="en-US" sz="2000" b="1" dirty="0">
                  <a:solidFill>
                    <a:schemeClr val="bg1"/>
                  </a:solidFill>
                  <a:latin typeface="微软雅黑" panose="020B0503020204020204" pitchFamily="34" charset="-122"/>
                  <a:ea typeface="微软雅黑" panose="020B0503020204020204" pitchFamily="34" charset="-122"/>
                </a:rPr>
                <a:t>欺骗</a:t>
              </a:r>
            </a:p>
          </p:txBody>
        </p:sp>
        <p:sp>
          <p:nvSpPr>
            <p:cNvPr id="22" name="play-button_91268"/>
            <p:cNvSpPr/>
            <p:nvPr/>
          </p:nvSpPr>
          <p:spPr>
            <a:xfrm>
              <a:off x="3425748" y="3241175"/>
              <a:ext cx="663573" cy="608766"/>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56 w 533"/>
                <a:gd name="T11" fmla="*/ 285 h 533"/>
                <a:gd name="T12" fmla="*/ 199 w 533"/>
                <a:gd name="T13" fmla="*/ 376 h 533"/>
                <a:gd name="T14" fmla="*/ 167 w 533"/>
                <a:gd name="T15" fmla="*/ 357 h 533"/>
                <a:gd name="T16" fmla="*/ 167 w 533"/>
                <a:gd name="T17" fmla="*/ 176 h 533"/>
                <a:gd name="T18" fmla="*/ 199 w 533"/>
                <a:gd name="T19" fmla="*/ 157 h 533"/>
                <a:gd name="T20" fmla="*/ 356 w 533"/>
                <a:gd name="T21" fmla="*/ 248 h 533"/>
                <a:gd name="T22" fmla="*/ 356 w 533"/>
                <a:gd name="T23" fmla="*/ 28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3">
                  <a:moveTo>
                    <a:pt x="267" y="0"/>
                  </a:moveTo>
                  <a:cubicBezTo>
                    <a:pt x="119" y="0"/>
                    <a:pt x="0" y="119"/>
                    <a:pt x="0" y="267"/>
                  </a:cubicBezTo>
                  <a:cubicBezTo>
                    <a:pt x="0" y="414"/>
                    <a:pt x="119" y="533"/>
                    <a:pt x="267" y="533"/>
                  </a:cubicBezTo>
                  <a:cubicBezTo>
                    <a:pt x="414" y="533"/>
                    <a:pt x="533" y="414"/>
                    <a:pt x="533" y="267"/>
                  </a:cubicBezTo>
                  <a:cubicBezTo>
                    <a:pt x="533" y="119"/>
                    <a:pt x="414" y="0"/>
                    <a:pt x="267" y="0"/>
                  </a:cubicBezTo>
                  <a:close/>
                  <a:moveTo>
                    <a:pt x="356" y="285"/>
                  </a:moveTo>
                  <a:lnTo>
                    <a:pt x="199" y="376"/>
                  </a:lnTo>
                  <a:cubicBezTo>
                    <a:pt x="185" y="384"/>
                    <a:pt x="167" y="374"/>
                    <a:pt x="167" y="357"/>
                  </a:cubicBezTo>
                  <a:lnTo>
                    <a:pt x="167" y="176"/>
                  </a:lnTo>
                  <a:cubicBezTo>
                    <a:pt x="167" y="160"/>
                    <a:pt x="185" y="149"/>
                    <a:pt x="199" y="157"/>
                  </a:cubicBezTo>
                  <a:lnTo>
                    <a:pt x="356" y="248"/>
                  </a:lnTo>
                  <a:cubicBezTo>
                    <a:pt x="370" y="256"/>
                    <a:pt x="370" y="277"/>
                    <a:pt x="356" y="2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ea"/>
              </a:endParaRPr>
            </a:p>
          </p:txBody>
        </p:sp>
      </p:grpSp>
      <p:grpSp>
        <p:nvGrpSpPr>
          <p:cNvPr id="23" name="组合 22"/>
          <p:cNvGrpSpPr/>
          <p:nvPr/>
        </p:nvGrpSpPr>
        <p:grpSpPr>
          <a:xfrm>
            <a:off x="907158" y="4231326"/>
            <a:ext cx="2438705" cy="707886"/>
            <a:chOff x="3425748" y="3049788"/>
            <a:chExt cx="3745971" cy="997539"/>
          </a:xfrm>
        </p:grpSpPr>
        <p:sp>
          <p:nvSpPr>
            <p:cNvPr id="24" name="文本框 23"/>
            <p:cNvSpPr txBox="1"/>
            <p:nvPr/>
          </p:nvSpPr>
          <p:spPr>
            <a:xfrm>
              <a:off x="4027629" y="3049788"/>
              <a:ext cx="3144090" cy="997539"/>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01 </a:t>
              </a:r>
            </a:p>
            <a:p>
              <a:pPr algn="ctr"/>
              <a:r>
                <a:rPr lang="zh-CN" altLang="en-US" sz="2000" b="1" dirty="0">
                  <a:solidFill>
                    <a:schemeClr val="bg1"/>
                  </a:solidFill>
                  <a:latin typeface="微软雅黑" panose="020B0503020204020204" pitchFamily="34" charset="-122"/>
                  <a:ea typeface="微软雅黑" panose="020B0503020204020204" pitchFamily="34" charset="-122"/>
                </a:rPr>
                <a:t>开启</a:t>
              </a:r>
              <a:r>
                <a:rPr lang="en-US" altLang="zh-CN" sz="2000" b="1" dirty="0">
                  <a:solidFill>
                    <a:schemeClr val="bg1"/>
                  </a:solidFill>
                  <a:latin typeface="微软雅黑" panose="020B0503020204020204" pitchFamily="34" charset="-122"/>
                  <a:ea typeface="微软雅黑" panose="020B0503020204020204" pitchFamily="34" charset="-122"/>
                </a:rPr>
                <a:t>IP</a:t>
              </a:r>
              <a:r>
                <a:rPr lang="zh-CN" altLang="en-US" sz="2000" b="1" dirty="0">
                  <a:solidFill>
                    <a:schemeClr val="bg1"/>
                  </a:solidFill>
                  <a:latin typeface="微软雅黑" panose="020B0503020204020204" pitchFamily="34" charset="-122"/>
                  <a:ea typeface="微软雅黑" panose="020B0503020204020204" pitchFamily="34" charset="-122"/>
                </a:rPr>
                <a:t>转发功能</a:t>
              </a:r>
            </a:p>
          </p:txBody>
        </p:sp>
        <p:sp>
          <p:nvSpPr>
            <p:cNvPr id="25" name="play-button_91268"/>
            <p:cNvSpPr/>
            <p:nvPr/>
          </p:nvSpPr>
          <p:spPr>
            <a:xfrm>
              <a:off x="3425748" y="3241175"/>
              <a:ext cx="663573" cy="608766"/>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56 w 533"/>
                <a:gd name="T11" fmla="*/ 285 h 533"/>
                <a:gd name="T12" fmla="*/ 199 w 533"/>
                <a:gd name="T13" fmla="*/ 376 h 533"/>
                <a:gd name="T14" fmla="*/ 167 w 533"/>
                <a:gd name="T15" fmla="*/ 357 h 533"/>
                <a:gd name="T16" fmla="*/ 167 w 533"/>
                <a:gd name="T17" fmla="*/ 176 h 533"/>
                <a:gd name="T18" fmla="*/ 199 w 533"/>
                <a:gd name="T19" fmla="*/ 157 h 533"/>
                <a:gd name="T20" fmla="*/ 356 w 533"/>
                <a:gd name="T21" fmla="*/ 248 h 533"/>
                <a:gd name="T22" fmla="*/ 356 w 533"/>
                <a:gd name="T23" fmla="*/ 28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3">
                  <a:moveTo>
                    <a:pt x="267" y="0"/>
                  </a:moveTo>
                  <a:cubicBezTo>
                    <a:pt x="119" y="0"/>
                    <a:pt x="0" y="119"/>
                    <a:pt x="0" y="267"/>
                  </a:cubicBezTo>
                  <a:cubicBezTo>
                    <a:pt x="0" y="414"/>
                    <a:pt x="119" y="533"/>
                    <a:pt x="267" y="533"/>
                  </a:cubicBezTo>
                  <a:cubicBezTo>
                    <a:pt x="414" y="533"/>
                    <a:pt x="533" y="414"/>
                    <a:pt x="533" y="267"/>
                  </a:cubicBezTo>
                  <a:cubicBezTo>
                    <a:pt x="533" y="119"/>
                    <a:pt x="414" y="0"/>
                    <a:pt x="267" y="0"/>
                  </a:cubicBezTo>
                  <a:close/>
                  <a:moveTo>
                    <a:pt x="356" y="285"/>
                  </a:moveTo>
                  <a:lnTo>
                    <a:pt x="199" y="376"/>
                  </a:lnTo>
                  <a:cubicBezTo>
                    <a:pt x="185" y="384"/>
                    <a:pt x="167" y="374"/>
                    <a:pt x="167" y="357"/>
                  </a:cubicBezTo>
                  <a:lnTo>
                    <a:pt x="167" y="176"/>
                  </a:lnTo>
                  <a:cubicBezTo>
                    <a:pt x="167" y="160"/>
                    <a:pt x="185" y="149"/>
                    <a:pt x="199" y="157"/>
                  </a:cubicBezTo>
                  <a:lnTo>
                    <a:pt x="356" y="248"/>
                  </a:lnTo>
                  <a:cubicBezTo>
                    <a:pt x="370" y="256"/>
                    <a:pt x="370" y="277"/>
                    <a:pt x="356" y="2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ea"/>
              </a:endParaRPr>
            </a:p>
          </p:txBody>
        </p:sp>
      </p:grpSp>
      <p:sp>
        <p:nvSpPr>
          <p:cNvPr id="26" name="任意多边形: 形状 17"/>
          <p:cNvSpPr/>
          <p:nvPr/>
        </p:nvSpPr>
        <p:spPr>
          <a:xfrm>
            <a:off x="6297736" y="1737000"/>
            <a:ext cx="259200" cy="1692000"/>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 name="connsiteX0-61" fmla="*/ 0 w 356288"/>
              <a:gd name="connsiteY0-62" fmla="*/ 434344 h 866779"/>
              <a:gd name="connsiteX1-63" fmla="*/ 3810 w 356288"/>
              <a:gd name="connsiteY1-64" fmla="*/ 866779 h 866779"/>
              <a:gd name="connsiteX2-65" fmla="*/ 356235 w 356288"/>
              <a:gd name="connsiteY2-66" fmla="*/ 432439 h 866779"/>
              <a:gd name="connsiteX3-67" fmla="*/ 356288 w 356288"/>
              <a:gd name="connsiteY3-68" fmla="*/ 0 h 866779"/>
              <a:gd name="connsiteX4-69" fmla="*/ 0 w 356288"/>
              <a:gd name="connsiteY4-70" fmla="*/ 434344 h 866779"/>
              <a:gd name="connsiteX0-71" fmla="*/ 0 w 356288"/>
              <a:gd name="connsiteY0-72" fmla="*/ 434344 h 866779"/>
              <a:gd name="connsiteX1-73" fmla="*/ 489 w 356288"/>
              <a:gd name="connsiteY1-74" fmla="*/ 866779 h 866779"/>
              <a:gd name="connsiteX2-75" fmla="*/ 356235 w 356288"/>
              <a:gd name="connsiteY2-76" fmla="*/ 432439 h 866779"/>
              <a:gd name="connsiteX3-77" fmla="*/ 356288 w 356288"/>
              <a:gd name="connsiteY3-78" fmla="*/ 0 h 866779"/>
              <a:gd name="connsiteX4-79" fmla="*/ 0 w 356288"/>
              <a:gd name="connsiteY4-8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489" y="866779"/>
                </a:lnTo>
                <a:lnTo>
                  <a:pt x="356235" y="432439"/>
                </a:lnTo>
                <a:cubicBezTo>
                  <a:pt x="356253" y="288293"/>
                  <a:pt x="356270" y="144146"/>
                  <a:pt x="356288" y="0"/>
                </a:cubicBezTo>
                <a:lnTo>
                  <a:pt x="0" y="434344"/>
                </a:lnTo>
                <a:close/>
              </a:path>
            </a:pathLst>
          </a:custGeom>
          <a:solidFill>
            <a:schemeClr val="bg1"/>
          </a:solidFill>
          <a:ln w="55000" cap="flat" cmpd="thickThin" algn="ctr">
            <a:noFill/>
            <a:prstDash val="solid"/>
          </a:ln>
          <a:effectLst>
            <a:outerShdw blurRad="50800" dist="38100" dir="2700000" algn="tl" rotWithShape="0">
              <a:prstClr val="black">
                <a:alpha val="40000"/>
              </a:prstClr>
            </a:outerShdw>
          </a:effectLst>
        </p:spPr>
        <p:txBody>
          <a:bodyPr rtlCol="0" anchor="ctr"/>
          <a:lstStyle/>
          <a:p>
            <a:pPr algn="ctr" defTabSz="864235"/>
            <a:endParaRPr lang="zh-CN" altLang="en-US" sz="2400" kern="0" dirty="0">
              <a:solidFill>
                <a:srgbClr val="FFFFFF"/>
              </a:solidFill>
              <a:latin typeface="+mn-ea"/>
              <a:cs typeface="+mn-ea"/>
              <a:sym typeface="+mn-lt"/>
            </a:endParaRPr>
          </a:p>
        </p:txBody>
      </p:sp>
      <p:pic>
        <p:nvPicPr>
          <p:cNvPr id="3" name="图片 2">
            <a:extLst>
              <a:ext uri="{FF2B5EF4-FFF2-40B4-BE49-F238E27FC236}">
                <a16:creationId xmlns:a16="http://schemas.microsoft.com/office/drawing/2014/main" id="{5175016F-26DD-484E-BBC6-B7256CC5B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700" y="3357624"/>
            <a:ext cx="3678016" cy="3333202"/>
          </a:xfrm>
          <a:prstGeom prst="rect">
            <a:avLst/>
          </a:prstGeom>
        </p:spPr>
      </p:pic>
      <p:pic>
        <p:nvPicPr>
          <p:cNvPr id="29" name="图片 28">
            <a:extLst>
              <a:ext uri="{FF2B5EF4-FFF2-40B4-BE49-F238E27FC236}">
                <a16:creationId xmlns:a16="http://schemas.microsoft.com/office/drawing/2014/main" id="{5BA6E979-500E-4F4C-B817-8D2ACEB16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592" y="849635"/>
            <a:ext cx="4060380" cy="23798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ARP</a:t>
            </a:r>
            <a:r>
              <a:rPr lang="zh-CN" altLang="en-US" sz="2800" dirty="0">
                <a:latin typeface="微软雅黑" panose="020B0503020204020204" pitchFamily="34" charset="-122"/>
                <a:ea typeface="微软雅黑" panose="020B0503020204020204" pitchFamily="34" charset="-122"/>
              </a:rPr>
              <a:t>攻击防范方法</a:t>
            </a:r>
          </a:p>
        </p:txBody>
      </p:sp>
      <p:sp>
        <p:nvSpPr>
          <p:cNvPr id="2" name="Object 4014"/>
          <p:cNvSpPr txBox="1"/>
          <p:nvPr/>
        </p:nvSpPr>
        <p:spPr>
          <a:xfrm>
            <a:off x="441217" y="1557303"/>
            <a:ext cx="5797658" cy="4614897"/>
          </a:xfrm>
          <a:prstGeom prst="rect">
            <a:avLst/>
          </a:prstGeom>
        </p:spPr>
        <p:txBody>
          <a:bodyPr vert="horz" rtlCol="0" anchor="t" anchorCtr="0">
            <a:noAutofit/>
          </a:bodyPr>
          <a:lstStyle/>
          <a:p>
            <a:pPr marL="342900" indent="-342900" algn="just">
              <a:lnSpc>
                <a:spcPct val="130000"/>
              </a:lnSpc>
              <a:spcBef>
                <a:spcPts val="600"/>
              </a:spcBef>
              <a:buAutoNum type="arabicPeriod"/>
            </a:pPr>
            <a:r>
              <a:rPr lang="en-US" altLang="zh-CN" b="1" dirty="0">
                <a:latin typeface="微软雅黑" panose="020B0503020204020204" pitchFamily="34" charset="-122"/>
                <a:ea typeface="微软雅黑" panose="020B0503020204020204" pitchFamily="34" charset="-122"/>
              </a:rPr>
              <a:t>ARP </a:t>
            </a:r>
            <a:r>
              <a:rPr lang="zh-CN" altLang="en-US" b="1" dirty="0">
                <a:latin typeface="微软雅黑" panose="020B0503020204020204" pitchFamily="34" charset="-122"/>
                <a:ea typeface="微软雅黑" panose="020B0503020204020204" pitchFamily="34" charset="-122"/>
              </a:rPr>
              <a:t>高速缓存超时设置</a:t>
            </a:r>
            <a:endParaRPr lang="en-US" altLang="zh-CN" b="1" dirty="0">
              <a:latin typeface="微软雅黑" panose="020B0503020204020204" pitchFamily="34" charset="-122"/>
              <a:ea typeface="微软雅黑" panose="020B0503020204020204" pitchFamily="34" charset="-122"/>
            </a:endParaRP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在</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ARP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高速缓存中的表项一般都要设置超时值，缩短这个这个超时值能够有用的避免</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ARP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表的溢出。</a:t>
            </a: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en-US" altLang="zh-CN" b="1" dirty="0">
              <a:latin typeface="微软雅黑" panose="020B0503020204020204" pitchFamily="34" charset="-122"/>
              <a:ea typeface="微软雅黑" panose="020B0503020204020204" pitchFamily="34" charset="-122"/>
            </a:endParaRPr>
          </a:p>
          <a:p>
            <a:pPr algn="just">
              <a:lnSpc>
                <a:spcPct val="130000"/>
              </a:lnSpc>
              <a:spcBef>
                <a:spcPts val="600"/>
              </a:spcBef>
            </a:pPr>
            <a:r>
              <a:rPr lang="en-US" altLang="zh-CN" b="1" dirty="0">
                <a:latin typeface="微软雅黑" panose="020B0503020204020204" pitchFamily="34" charset="-122"/>
                <a:ea typeface="微软雅黑" panose="020B0503020204020204" pitchFamily="34" charset="-122"/>
              </a:rPr>
              <a:t>2. IP+MAC</a:t>
            </a:r>
            <a:r>
              <a:rPr lang="zh-CN" altLang="en-US" b="1" dirty="0">
                <a:latin typeface="微软雅黑" panose="020B0503020204020204" pitchFamily="34" charset="-122"/>
                <a:ea typeface="微软雅黑" panose="020B0503020204020204" pitchFamily="34" charset="-122"/>
              </a:rPr>
              <a:t>访问操控   </a:t>
            </a:r>
            <a:endParaRPr lang="en-US" altLang="zh-CN" b="1" dirty="0">
              <a:latin typeface="微软雅黑" panose="020B0503020204020204" pitchFamily="34" charset="-122"/>
              <a:ea typeface="微软雅黑" panose="020B0503020204020204" pitchFamily="34" charset="-122"/>
            </a:endParaRP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单纯依托</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或</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来树立信赖联系是不安全，抱负的安全联系树立在</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的根底上，这也是校园网上网有必要绑定</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和</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的因素之一。</a:t>
            </a: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zh-CN" altLang="en-US" b="1"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9" name="Object 4014">
            <a:extLst>
              <a:ext uri="{FF2B5EF4-FFF2-40B4-BE49-F238E27FC236}">
                <a16:creationId xmlns:a16="http://schemas.microsoft.com/office/drawing/2014/main" id="{AB48055D-5668-43BE-94E4-2910BEC59825}"/>
              </a:ext>
            </a:extLst>
          </p:cNvPr>
          <p:cNvSpPr txBox="1"/>
          <p:nvPr/>
        </p:nvSpPr>
        <p:spPr>
          <a:xfrm>
            <a:off x="6403868" y="1211214"/>
            <a:ext cx="5248382" cy="4435571"/>
          </a:xfrm>
          <a:prstGeom prst="rect">
            <a:avLst/>
          </a:prstGeom>
        </p:spPr>
        <p:txBody>
          <a:bodyPr vert="horz" rtlCol="0" anchor="t" anchorCtr="0">
            <a:noAutofit/>
          </a:bodyPr>
          <a:lstStyle/>
          <a:p>
            <a:pPr algn="just">
              <a:lnSpc>
                <a:spcPct val="130000"/>
              </a:lnSpc>
              <a:spcBef>
                <a:spcPts val="600"/>
              </a:spcBef>
            </a:pPr>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静态</a:t>
            </a:r>
            <a:r>
              <a:rPr lang="en-US" altLang="zh-CN" b="1" dirty="0">
                <a:latin typeface="微软雅黑" panose="020B0503020204020204" pitchFamily="34" charset="-122"/>
                <a:ea typeface="微软雅黑" panose="020B0503020204020204" pitchFamily="34" charset="-122"/>
              </a:rPr>
              <a:t>ARP</a:t>
            </a:r>
            <a:r>
              <a:rPr lang="zh-CN" altLang="en-US" b="1" dirty="0">
                <a:latin typeface="微软雅黑" panose="020B0503020204020204" pitchFamily="34" charset="-122"/>
                <a:ea typeface="微软雅黑" panose="020B0503020204020204" pitchFamily="34" charset="-122"/>
              </a:rPr>
              <a:t>缓存表</a:t>
            </a:r>
            <a:endParaRPr lang="en-US" altLang="zh-CN" b="1" dirty="0">
              <a:latin typeface="微软雅黑" panose="020B0503020204020204" pitchFamily="34" charset="-122"/>
              <a:ea typeface="微软雅黑" panose="020B0503020204020204" pitchFamily="34" charset="-122"/>
            </a:endParaRP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每台主机都有一个暂时寄存</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的对应表</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ARP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攻击就经过更改这个缓存来到达诈骗的意图，运用静态的</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ARP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来绑定正确的</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是一个有用的办法，在命令行下运用</a:t>
            </a:r>
            <a:r>
              <a:rPr lang="en-US" altLang="zh-CN" b="1" dirty="0" err="1">
                <a:solidFill>
                  <a:schemeClr val="accent3">
                    <a:lumMod val="75000"/>
                  </a:schemeClr>
                </a:solidFill>
                <a:latin typeface="微软雅黑" panose="020B0503020204020204" pitchFamily="34" charset="-122"/>
                <a:ea typeface="微软雅黑" panose="020B0503020204020204" pitchFamily="34" charset="-122"/>
              </a:rPr>
              <a:t>arp</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 -a</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能够检查当时的</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ARP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缓存表</a:t>
            </a: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r>
              <a:rPr lang="en-US" altLang="zh-CN" b="1" dirty="0">
                <a:latin typeface="微软雅黑" panose="020B0503020204020204" pitchFamily="34" charset="-122"/>
                <a:ea typeface="微软雅黑" panose="020B0503020204020204" pitchFamily="34" charset="-122"/>
              </a:rPr>
              <a:t>4. </a:t>
            </a:r>
            <a:r>
              <a:rPr lang="zh-CN" altLang="en-US" b="1" dirty="0">
                <a:latin typeface="微软雅黑" panose="020B0503020204020204" pitchFamily="34" charset="-122"/>
                <a:ea typeface="微软雅黑" panose="020B0503020204020204" pitchFamily="34" charset="-122"/>
              </a:rPr>
              <a:t>自动查询</a:t>
            </a:r>
            <a:endParaRPr lang="en-US" altLang="zh-CN" b="1" dirty="0">
              <a:latin typeface="微软雅黑" panose="020B0503020204020204" pitchFamily="34" charset="-122"/>
              <a:ea typeface="微软雅黑" panose="020B0503020204020204" pitchFamily="34" charset="-122"/>
            </a:endParaRPr>
          </a:p>
          <a:p>
            <a:pPr algn="just">
              <a:lnSpc>
                <a:spcPct val="130000"/>
              </a:lnSpc>
              <a:spcBef>
                <a:spcPts val="600"/>
              </a:spcBef>
            </a:pPr>
            <a:r>
              <a:rPr lang="zh-CN" altLang="en-US" b="1" dirty="0">
                <a:solidFill>
                  <a:schemeClr val="accent3">
                    <a:lumMod val="75000"/>
                  </a:schemeClr>
                </a:solidFill>
                <a:latin typeface="微软雅黑" panose="020B0503020204020204" pitchFamily="34" charset="-122"/>
                <a:ea typeface="微软雅黑" panose="020B0503020204020204" pitchFamily="34" charset="-122"/>
              </a:rPr>
              <a:t>在某个正常的时间，做一个</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和</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对应的数据库，以后定时检查当时的</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IP</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和</a:t>
            </a:r>
            <a:r>
              <a:rPr lang="en-US" altLang="zh-CN" b="1" dirty="0">
                <a:solidFill>
                  <a:schemeClr val="accent3">
                    <a:lumMod val="75000"/>
                  </a:schemeClr>
                </a:solidFill>
                <a:latin typeface="微软雅黑" panose="020B0503020204020204" pitchFamily="34" charset="-122"/>
                <a:ea typeface="微软雅黑" panose="020B0503020204020204" pitchFamily="34" charset="-122"/>
              </a:rPr>
              <a:t>MAC</a:t>
            </a:r>
            <a:r>
              <a:rPr lang="zh-CN" altLang="en-US" b="1" dirty="0">
                <a:solidFill>
                  <a:schemeClr val="accent3">
                    <a:lumMod val="75000"/>
                  </a:schemeClr>
                </a:solidFill>
                <a:latin typeface="微软雅黑" panose="020B0503020204020204" pitchFamily="34" charset="-122"/>
                <a:ea typeface="微软雅黑" panose="020B0503020204020204" pitchFamily="34" charset="-122"/>
              </a:rPr>
              <a:t>对应联系是否正常，定时检查交流机的流量列表，检查丢包率。</a:t>
            </a: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918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90926" y="3698956"/>
            <a:ext cx="1743242" cy="1569660"/>
          </a:xfrm>
          <a:prstGeom prst="rect">
            <a:avLst/>
          </a:prstGeom>
          <a:noFill/>
        </p:spPr>
        <p:txBody>
          <a:bodyPr wrap="square" rtlCol="0">
            <a:spAutoFit/>
          </a:bodyPr>
          <a:lstStyle/>
          <a:p>
            <a:r>
              <a:rPr lang="en-US" altLang="zh-CN" sz="9600" dirty="0">
                <a:solidFill>
                  <a:srgbClr val="1F4D78"/>
                </a:solidFill>
                <a:latin typeface="微软雅黑" panose="020B0503020204020204" pitchFamily="34" charset="-122"/>
                <a:ea typeface="微软雅黑" panose="020B0503020204020204" pitchFamily="34" charset="-122"/>
              </a:rPr>
              <a:t>03</a:t>
            </a:r>
          </a:p>
        </p:txBody>
      </p:sp>
      <p:sp>
        <p:nvSpPr>
          <p:cNvPr id="17" name="Titre 11"/>
          <p:cNvSpPr txBox="1"/>
          <p:nvPr/>
        </p:nvSpPr>
        <p:spPr>
          <a:xfrm>
            <a:off x="3574085" y="4403888"/>
            <a:ext cx="6055690"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zh-CN" altLang="en-US" sz="4800" b="1" dirty="0">
                <a:solidFill>
                  <a:srgbClr val="1F4D78"/>
                </a:solidFill>
              </a:rPr>
              <a:t>鱼叉式钓鱼攻击</a:t>
            </a:r>
          </a:p>
        </p:txBody>
      </p:sp>
      <p:sp>
        <p:nvSpPr>
          <p:cNvPr id="18" name="Espace réservé du texte 14"/>
          <p:cNvSpPr txBox="1"/>
          <p:nvPr/>
        </p:nvSpPr>
        <p:spPr>
          <a:xfrm>
            <a:off x="3574085" y="5441535"/>
            <a:ext cx="8218481" cy="570221"/>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50000"/>
              </a:lnSpc>
            </a:pPr>
            <a:r>
              <a:rPr lang="zh-CN" altLang="en-US" sz="2800" dirty="0">
                <a:solidFill>
                  <a:schemeClr val="tx1">
                    <a:lumMod val="65000"/>
                    <a:lumOff val="35000"/>
                  </a:schemeClr>
                </a:solidFill>
              </a:rPr>
              <a:t>基于社会工程</a:t>
            </a:r>
            <a:endParaRPr lang="en-GB" altLang="zh-CN" sz="2800" dirty="0">
              <a:solidFill>
                <a:schemeClr val="tx1">
                  <a:lumMod val="65000"/>
                  <a:lumOff val="35000"/>
                </a:schemeClr>
              </a:solidFill>
            </a:endParaRPr>
          </a:p>
        </p:txBody>
      </p:sp>
    </p:spTree>
    <p:extLst>
      <p:ext uri="{BB962C8B-B14F-4D97-AF65-F5344CB8AC3E}">
        <p14:creationId xmlns:p14="http://schemas.microsoft.com/office/powerpoint/2010/main" val="225693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“鱼叉式”钓鱼原理</a:t>
            </a:r>
          </a:p>
        </p:txBody>
      </p:sp>
      <p:sp>
        <p:nvSpPr>
          <p:cNvPr id="2" name="Object 4014"/>
          <p:cNvSpPr txBox="1"/>
          <p:nvPr/>
        </p:nvSpPr>
        <p:spPr>
          <a:xfrm>
            <a:off x="441217" y="1557303"/>
            <a:ext cx="5299291" cy="4614897"/>
          </a:xfrm>
          <a:prstGeom prst="rect">
            <a:avLst/>
          </a:prstGeom>
        </p:spPr>
        <p:txBody>
          <a:bodyPr vert="horz" rtlCol="0" anchor="t" anchorCtr="0">
            <a:noAutofit/>
          </a:bodyPr>
          <a:lstStyle/>
          <a:p>
            <a:pPr algn="just">
              <a:lnSpc>
                <a:spcPct val="130000"/>
              </a:lnSpc>
              <a:spcBef>
                <a:spcPts val="600"/>
              </a:spcBef>
            </a:pP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鱼叉式网络钓鱼的执行分为四个步骤：</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zh-CN" altLang="en-US" sz="2400" b="1" dirty="0">
              <a:solidFill>
                <a:schemeClr val="accent3">
                  <a:lumMod val="75000"/>
                </a:schemeClr>
              </a:solidFill>
              <a:latin typeface="微软雅黑" panose="020B0503020204020204" pitchFamily="34" charset="-122"/>
              <a:ea typeface="微软雅黑" panose="020B0503020204020204" pitchFamily="34" charset="-122"/>
            </a:endParaRPr>
          </a:p>
          <a:p>
            <a:pPr marL="342900" indent="-342900" algn="just">
              <a:lnSpc>
                <a:spcPct val="130000"/>
              </a:lnSpc>
              <a:spcBef>
                <a:spcPts val="600"/>
              </a:spcBef>
              <a:buFont typeface="Arial" panose="020B0604020202020204" pitchFamily="34" charset="0"/>
              <a:buChar char="•"/>
            </a:pP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识别目标</a:t>
            </a:r>
          </a:p>
          <a:p>
            <a:pPr marL="342900" indent="-342900" algn="just">
              <a:lnSpc>
                <a:spcPct val="130000"/>
              </a:lnSpc>
              <a:spcBef>
                <a:spcPts val="600"/>
              </a:spcBef>
              <a:buFont typeface="Arial" panose="020B0604020202020204" pitchFamily="34" charset="0"/>
              <a:buChar char="•"/>
            </a:pP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研究目标行为</a:t>
            </a:r>
          </a:p>
          <a:p>
            <a:pPr marL="342900" indent="-342900" algn="just">
              <a:lnSpc>
                <a:spcPct val="130000"/>
              </a:lnSpc>
              <a:spcBef>
                <a:spcPts val="600"/>
              </a:spcBef>
              <a:buFont typeface="Arial" panose="020B0604020202020204" pitchFamily="34" charset="0"/>
              <a:buChar char="•"/>
            </a:pP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定制信息</a:t>
            </a:r>
          </a:p>
          <a:p>
            <a:pPr marL="342900" indent="-342900" algn="just">
              <a:lnSpc>
                <a:spcPct val="130000"/>
              </a:lnSpc>
              <a:spcBef>
                <a:spcPts val="600"/>
              </a:spcBef>
              <a:buFont typeface="Arial" panose="020B0604020202020204" pitchFamily="34" charset="0"/>
              <a:buChar char="•"/>
            </a:pP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邮件轰炸</a:t>
            </a:r>
          </a:p>
          <a:p>
            <a:pPr algn="just">
              <a:lnSpc>
                <a:spcPct val="130000"/>
              </a:lnSpc>
              <a:spcBef>
                <a:spcPts val="600"/>
              </a:spcBef>
            </a:pPr>
            <a:endParaRPr lang="zh-CN" altLang="en-US" sz="2400" b="1"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9" name="Object 4014">
            <a:extLst>
              <a:ext uri="{FF2B5EF4-FFF2-40B4-BE49-F238E27FC236}">
                <a16:creationId xmlns:a16="http://schemas.microsoft.com/office/drawing/2014/main" id="{AB48055D-5668-43BE-94E4-2910BEC59825}"/>
              </a:ext>
            </a:extLst>
          </p:cNvPr>
          <p:cNvSpPr txBox="1"/>
          <p:nvPr/>
        </p:nvSpPr>
        <p:spPr>
          <a:xfrm>
            <a:off x="6236755" y="1557303"/>
            <a:ext cx="5248382" cy="4052922"/>
          </a:xfrm>
          <a:prstGeom prst="rect">
            <a:avLst/>
          </a:prstGeom>
        </p:spPr>
        <p:txBody>
          <a:bodyPr vert="horz" rtlCol="0" anchor="t" anchorCtr="0">
            <a:noAutofit/>
          </a:bodyPr>
          <a:lstStyle/>
          <a:p>
            <a:pPr algn="just">
              <a:lnSpc>
                <a:spcPct val="130000"/>
              </a:lnSpc>
              <a:spcBef>
                <a:spcPts val="600"/>
              </a:spcBef>
            </a:pP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鱼叉式网络钓鱼邮件的三种类型</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zh-CN" altLang="en-US" sz="2400" b="1" dirty="0">
              <a:solidFill>
                <a:schemeClr val="accent3">
                  <a:lumMod val="75000"/>
                </a:schemeClr>
              </a:solidFill>
              <a:latin typeface="微软雅黑" panose="020B0503020204020204" pitchFamily="34" charset="-122"/>
              <a:ea typeface="微软雅黑" panose="020B0503020204020204" pitchFamily="34" charset="-122"/>
            </a:endParaRPr>
          </a:p>
          <a:p>
            <a:pPr marL="342900" indent="-342900" algn="just">
              <a:lnSpc>
                <a:spcPct val="130000"/>
              </a:lnSpc>
              <a:spcBef>
                <a:spcPts val="600"/>
              </a:spcBef>
              <a:buFont typeface="Arial" panose="020B0604020202020204" pitchFamily="34" charset="0"/>
              <a:buChar char="•"/>
            </a:pP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伪装（</a:t>
            </a:r>
            <a:r>
              <a:rPr lang="en-US" altLang="zh-CN" sz="2400" b="1" dirty="0">
                <a:solidFill>
                  <a:schemeClr val="accent3">
                    <a:lumMod val="75000"/>
                  </a:schemeClr>
                </a:solidFill>
                <a:latin typeface="微软雅黑" panose="020B0503020204020204" pitchFamily="34" charset="-122"/>
                <a:ea typeface="微软雅黑" panose="020B0503020204020204" pitchFamily="34" charset="-122"/>
              </a:rPr>
              <a:t>Impersonation</a:t>
            </a: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a:t>
            </a:r>
          </a:p>
          <a:p>
            <a:pPr marL="342900" indent="-342900" algn="just">
              <a:lnSpc>
                <a:spcPct val="130000"/>
              </a:lnSpc>
              <a:spcBef>
                <a:spcPts val="600"/>
              </a:spcBef>
              <a:buFont typeface="Arial" panose="020B0604020202020204" pitchFamily="34" charset="0"/>
              <a:buChar char="•"/>
            </a:pP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个性化（</a:t>
            </a:r>
            <a:r>
              <a:rPr lang="en-US" altLang="zh-CN" sz="2400" b="1" dirty="0">
                <a:solidFill>
                  <a:schemeClr val="accent3">
                    <a:lumMod val="75000"/>
                  </a:schemeClr>
                </a:solidFill>
                <a:latin typeface="微软雅黑" panose="020B0503020204020204" pitchFamily="34" charset="-122"/>
                <a:ea typeface="微软雅黑" panose="020B0503020204020204" pitchFamily="34" charset="-122"/>
              </a:rPr>
              <a:t>Personalization</a:t>
            </a: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a:t>
            </a:r>
          </a:p>
          <a:p>
            <a:pPr marL="342900" indent="-342900" algn="just">
              <a:lnSpc>
                <a:spcPct val="130000"/>
              </a:lnSpc>
              <a:spcBef>
                <a:spcPts val="600"/>
              </a:spcBef>
              <a:buFont typeface="Arial" panose="020B0604020202020204" pitchFamily="34" charset="0"/>
              <a:buChar char="•"/>
            </a:pP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情感反应（</a:t>
            </a:r>
            <a:r>
              <a:rPr lang="en-US" altLang="zh-CN" sz="2400" b="1" dirty="0">
                <a:solidFill>
                  <a:schemeClr val="accent3">
                    <a:lumMod val="75000"/>
                  </a:schemeClr>
                </a:solidFill>
                <a:latin typeface="微软雅黑" panose="020B0503020204020204" pitchFamily="34" charset="-122"/>
                <a:ea typeface="微软雅黑" panose="020B0503020204020204" pitchFamily="34" charset="-122"/>
              </a:rPr>
              <a:t>Emotional Response</a:t>
            </a:r>
            <a:r>
              <a:rPr lang="zh-CN" altLang="en-US" sz="2400" b="1" dirty="0">
                <a:solidFill>
                  <a:schemeClr val="accent3">
                    <a:lumMod val="75000"/>
                  </a:schemeClr>
                </a:solidFill>
                <a:latin typeface="微软雅黑" panose="020B0503020204020204" pitchFamily="34" charset="-122"/>
                <a:ea typeface="微软雅黑" panose="020B0503020204020204" pitchFamily="34" charset="-122"/>
              </a:rPr>
              <a:t>）</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0834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鱼叉式钓鱼攻击过程</a:t>
            </a:r>
          </a:p>
        </p:txBody>
      </p:sp>
      <p:sp>
        <p:nvSpPr>
          <p:cNvPr id="5" name="矩形 4"/>
          <p:cNvSpPr/>
          <p:nvPr/>
        </p:nvSpPr>
        <p:spPr bwMode="auto">
          <a:xfrm>
            <a:off x="441217" y="1333299"/>
            <a:ext cx="2646014" cy="875692"/>
          </a:xfrm>
          <a:prstGeom prst="rect">
            <a:avLst/>
          </a:prstGeom>
          <a:solidFill>
            <a:srgbClr val="1F4D78"/>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zh-CN" altLang="zh-CN" sz="2200" i="0" u="none" strike="noStrike" kern="0" cap="none" spc="0" normalizeH="0" baseline="0" noProof="0" dirty="0">
              <a:ln>
                <a:noFill/>
              </a:ln>
              <a:solidFill>
                <a:srgbClr val="FFFFFF"/>
              </a:solidFill>
              <a:effectLst/>
              <a:uLnTx/>
              <a:uFillTx/>
              <a:latin typeface="+mn-ea"/>
              <a:cs typeface="+mn-ea"/>
              <a:sym typeface="+mn-lt"/>
            </a:endParaRPr>
          </a:p>
        </p:txBody>
      </p:sp>
      <p:sp>
        <p:nvSpPr>
          <p:cNvPr id="7" name="矩形 6"/>
          <p:cNvSpPr/>
          <p:nvPr/>
        </p:nvSpPr>
        <p:spPr bwMode="auto">
          <a:xfrm>
            <a:off x="254575" y="3273221"/>
            <a:ext cx="2646014" cy="875692"/>
          </a:xfrm>
          <a:prstGeom prst="rect">
            <a:avLst/>
          </a:prstGeom>
          <a:solidFill>
            <a:srgbClr val="1F4D78"/>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zh-CN" altLang="en-US" sz="2200" i="0" u="none" strike="noStrike" kern="0" cap="none" spc="0" normalizeH="0" baseline="0" noProof="0" dirty="0">
              <a:ln>
                <a:noFill/>
              </a:ln>
              <a:solidFill>
                <a:srgbClr val="FFFFFF"/>
              </a:solidFill>
              <a:effectLst/>
              <a:uLnTx/>
              <a:uFillTx/>
              <a:latin typeface="+mn-ea"/>
              <a:cs typeface="+mn-ea"/>
              <a:sym typeface="+mn-lt"/>
            </a:endParaRPr>
          </a:p>
        </p:txBody>
      </p:sp>
      <p:sp>
        <p:nvSpPr>
          <p:cNvPr id="8" name="矩形 7"/>
          <p:cNvSpPr/>
          <p:nvPr/>
        </p:nvSpPr>
        <p:spPr bwMode="auto">
          <a:xfrm>
            <a:off x="842539" y="5213144"/>
            <a:ext cx="2646014" cy="875691"/>
          </a:xfrm>
          <a:prstGeom prst="rect">
            <a:avLst/>
          </a:prstGeom>
          <a:solidFill>
            <a:srgbClr val="1F4D78"/>
          </a:solidFill>
          <a:ln>
            <a:noFill/>
          </a:ln>
        </p:spPr>
        <p:txBody>
          <a:bodyPr vert="horz" wrap="square" lIns="0" tIns="0" rIns="0" bIns="0" numCol="1" anchor="ctr" anchorCtr="0" compatLnSpc="1">
            <a:noAutofit/>
          </a:bodyPr>
          <a:lstStyle>
            <a:lvl1pPr eaLnBrk="0" fontAlgn="base" hangingPunct="0">
              <a:spcBef>
                <a:spcPct val="0"/>
              </a:spcBef>
              <a:spcAft>
                <a:spcPct val="0"/>
              </a:spcAft>
              <a:defRPr>
                <a:solidFill>
                  <a:schemeClr val="tx1"/>
                </a:solidFill>
              </a:defRPr>
            </a:lvl1pPr>
            <a:lvl2pPr eaLnBrk="0" fontAlgn="base" hangingPunct="0">
              <a:spcBef>
                <a:spcPct val="0"/>
              </a:spcBef>
              <a:spcAft>
                <a:spcPct val="0"/>
              </a:spcAft>
              <a:defRPr>
                <a:solidFill>
                  <a:schemeClr val="tx1"/>
                </a:solidFill>
              </a:defRPr>
            </a:lvl2pPr>
            <a:lvl3pPr eaLnBrk="0" fontAlgn="base" hangingPunct="0">
              <a:spcBef>
                <a:spcPct val="0"/>
              </a:spcBef>
              <a:spcAft>
                <a:spcPct val="0"/>
              </a:spcAft>
              <a:defRPr>
                <a:solidFill>
                  <a:schemeClr val="tx1"/>
                </a:solidFill>
              </a:defRPr>
            </a:lvl3pPr>
            <a:lvl4pPr eaLnBrk="0" fontAlgn="base" hangingPunct="0">
              <a:spcBef>
                <a:spcPct val="0"/>
              </a:spcBef>
              <a:spcAft>
                <a:spcPct val="0"/>
              </a:spcAft>
              <a:defRPr>
                <a:solidFill>
                  <a:schemeClr val="tx1"/>
                </a:solidFill>
              </a:defRPr>
            </a:lvl4pPr>
            <a:lvl5pPr eaLnBrk="0" fontAlgn="base" hangingPunct="0">
              <a:spcBef>
                <a:spcPct val="0"/>
              </a:spcBef>
              <a:spcAft>
                <a:spcPct val="0"/>
              </a:spcAft>
              <a:defRPr>
                <a:solidFill>
                  <a:schemeClr val="tx1"/>
                </a:solidFill>
              </a:defRPr>
            </a:lvl5pPr>
            <a:lvl6pPr eaLnBrk="0" fontAlgn="base" hangingPunct="0">
              <a:spcBef>
                <a:spcPct val="0"/>
              </a:spcBef>
              <a:spcAft>
                <a:spcPct val="0"/>
              </a:spcAft>
              <a:defRPr>
                <a:solidFill>
                  <a:schemeClr val="tx1"/>
                </a:solidFill>
              </a:defRPr>
            </a:lvl6pPr>
            <a:lvl7pPr eaLnBrk="0" fontAlgn="base" hangingPunct="0">
              <a:spcBef>
                <a:spcPct val="0"/>
              </a:spcBef>
              <a:spcAft>
                <a:spcPct val="0"/>
              </a:spcAft>
              <a:defRPr>
                <a:solidFill>
                  <a:schemeClr val="tx1"/>
                </a:solidFill>
              </a:defRPr>
            </a:lvl7pPr>
            <a:lvl8pPr eaLnBrk="0" fontAlgn="base" hangingPunct="0">
              <a:spcBef>
                <a:spcPct val="0"/>
              </a:spcBef>
              <a:spcAft>
                <a:spcPct val="0"/>
              </a:spcAft>
              <a:defRPr>
                <a:solidFill>
                  <a:schemeClr val="tx1"/>
                </a:solidFill>
              </a:defRPr>
            </a:lvl8pPr>
            <a:lvl9pPr eaLnBrk="0" fontAlgn="base" hangingPunct="0">
              <a:spcBef>
                <a:spcPct val="0"/>
              </a:spcBef>
              <a:spcAft>
                <a:spcPct val="0"/>
              </a:spcAft>
              <a:defRPr>
                <a:solidFill>
                  <a:schemeClr val="tx1"/>
                </a:solidFill>
              </a:defRPr>
            </a:lvl9pPr>
          </a:lstStyle>
          <a:p>
            <a:pPr marL="0" marR="0" lvl="0" indent="0" algn="ctr" defTabSz="864235" eaLnBrk="0" fontAlgn="base" latinLnBrk="0" hangingPunct="0">
              <a:lnSpc>
                <a:spcPct val="100000"/>
              </a:lnSpc>
              <a:spcBef>
                <a:spcPts val="0"/>
              </a:spcBef>
              <a:spcAft>
                <a:spcPts val="0"/>
              </a:spcAft>
              <a:buClrTx/>
              <a:buSzTx/>
              <a:buFontTx/>
              <a:buNone/>
              <a:defRPr/>
            </a:pPr>
            <a:endParaRPr kumimoji="0" lang="zh-CN" altLang="en-US" sz="2200" i="0" u="none" strike="noStrike" kern="0" cap="none" spc="0" normalizeH="0" baseline="0" noProof="0" dirty="0">
              <a:ln>
                <a:noFill/>
              </a:ln>
              <a:solidFill>
                <a:srgbClr val="FFFFFF"/>
              </a:solidFill>
              <a:effectLst/>
              <a:uLnTx/>
              <a:uFillTx/>
              <a:latin typeface="+mn-ea"/>
              <a:cs typeface="+mn-ea"/>
              <a:sym typeface="+mn-lt"/>
            </a:endParaRPr>
          </a:p>
        </p:txBody>
      </p:sp>
      <p:sp>
        <p:nvSpPr>
          <p:cNvPr id="16" name="任意多边形: 形状 17"/>
          <p:cNvSpPr/>
          <p:nvPr/>
        </p:nvSpPr>
        <p:spPr>
          <a:xfrm>
            <a:off x="254575" y="2089051"/>
            <a:ext cx="184966" cy="1184170"/>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 name="connsiteX0-61" fmla="*/ 0 w 356288"/>
              <a:gd name="connsiteY0-62" fmla="*/ 434344 h 866779"/>
              <a:gd name="connsiteX1-63" fmla="*/ 3810 w 356288"/>
              <a:gd name="connsiteY1-64" fmla="*/ 866779 h 866779"/>
              <a:gd name="connsiteX2-65" fmla="*/ 356235 w 356288"/>
              <a:gd name="connsiteY2-66" fmla="*/ 432439 h 866779"/>
              <a:gd name="connsiteX3-67" fmla="*/ 356288 w 356288"/>
              <a:gd name="connsiteY3-68" fmla="*/ 0 h 866779"/>
              <a:gd name="connsiteX4-69" fmla="*/ 0 w 356288"/>
              <a:gd name="connsiteY4-70" fmla="*/ 434344 h 866779"/>
              <a:gd name="connsiteX0-71" fmla="*/ 0 w 356288"/>
              <a:gd name="connsiteY0-72" fmla="*/ 434344 h 866779"/>
              <a:gd name="connsiteX1-73" fmla="*/ 489 w 356288"/>
              <a:gd name="connsiteY1-74" fmla="*/ 866779 h 866779"/>
              <a:gd name="connsiteX2-75" fmla="*/ 356235 w 356288"/>
              <a:gd name="connsiteY2-76" fmla="*/ 432439 h 866779"/>
              <a:gd name="connsiteX3-77" fmla="*/ 356288 w 356288"/>
              <a:gd name="connsiteY3-78" fmla="*/ 0 h 866779"/>
              <a:gd name="connsiteX4-79" fmla="*/ 0 w 356288"/>
              <a:gd name="connsiteY4-8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489" y="866779"/>
                </a:lnTo>
                <a:lnTo>
                  <a:pt x="356235" y="432439"/>
                </a:lnTo>
                <a:cubicBezTo>
                  <a:pt x="356253" y="288293"/>
                  <a:pt x="356270" y="144146"/>
                  <a:pt x="356288" y="0"/>
                </a:cubicBezTo>
                <a:lnTo>
                  <a:pt x="0" y="434344"/>
                </a:lnTo>
                <a:close/>
              </a:path>
            </a:pathLst>
          </a:custGeom>
          <a:solidFill>
            <a:schemeClr val="bg1"/>
          </a:solidFill>
          <a:ln w="55000" cap="flat" cmpd="thickThin" algn="ctr">
            <a:noFill/>
            <a:prstDash val="solid"/>
          </a:ln>
          <a:effectLst>
            <a:outerShdw blurRad="50800" dist="38100" dir="2700000" algn="tl" rotWithShape="0">
              <a:prstClr val="black">
                <a:alpha val="40000"/>
              </a:prstClr>
            </a:outerShdw>
          </a:effectLst>
        </p:spPr>
        <p:txBody>
          <a:bodyPr rtlCol="0" anchor="ctr"/>
          <a:lstStyle/>
          <a:p>
            <a:pPr algn="ctr" defTabSz="864235"/>
            <a:endParaRPr lang="zh-CN" altLang="en-US" sz="2400" kern="0" dirty="0">
              <a:solidFill>
                <a:srgbClr val="FFFFFF"/>
              </a:solidFill>
              <a:latin typeface="+mn-ea"/>
              <a:cs typeface="+mn-ea"/>
              <a:sym typeface="+mn-lt"/>
            </a:endParaRPr>
          </a:p>
        </p:txBody>
      </p:sp>
      <p:grpSp>
        <p:nvGrpSpPr>
          <p:cNvPr id="17" name="组合 16"/>
          <p:cNvGrpSpPr/>
          <p:nvPr/>
        </p:nvGrpSpPr>
        <p:grpSpPr>
          <a:xfrm>
            <a:off x="1030858" y="5178998"/>
            <a:ext cx="2284553" cy="1015663"/>
            <a:chOff x="3425748" y="2880439"/>
            <a:chExt cx="3509187" cy="1431252"/>
          </a:xfrm>
        </p:grpSpPr>
        <p:sp>
          <p:nvSpPr>
            <p:cNvPr id="18" name="文本框 17"/>
            <p:cNvSpPr txBox="1"/>
            <p:nvPr/>
          </p:nvSpPr>
          <p:spPr>
            <a:xfrm>
              <a:off x="4075247" y="2880439"/>
              <a:ext cx="2859688" cy="1431252"/>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03</a:t>
              </a:r>
            </a:p>
            <a:p>
              <a:pPr algn="ctr"/>
              <a:r>
                <a:rPr lang="zh-CN" altLang="en-US" sz="2000" b="1" dirty="0">
                  <a:solidFill>
                    <a:schemeClr val="bg1"/>
                  </a:solidFill>
                  <a:latin typeface="微软雅黑" panose="020B0503020204020204" pitchFamily="34" charset="-122"/>
                  <a:ea typeface="微软雅黑" panose="020B0503020204020204" pitchFamily="34" charset="-122"/>
                </a:rPr>
                <a:t>设置邮件内容并开启监听</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9" name="play-button_91268"/>
            <p:cNvSpPr/>
            <p:nvPr/>
          </p:nvSpPr>
          <p:spPr>
            <a:xfrm>
              <a:off x="3425748" y="3241175"/>
              <a:ext cx="663573" cy="608766"/>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56 w 533"/>
                <a:gd name="T11" fmla="*/ 285 h 533"/>
                <a:gd name="T12" fmla="*/ 199 w 533"/>
                <a:gd name="T13" fmla="*/ 376 h 533"/>
                <a:gd name="T14" fmla="*/ 167 w 533"/>
                <a:gd name="T15" fmla="*/ 357 h 533"/>
                <a:gd name="T16" fmla="*/ 167 w 533"/>
                <a:gd name="T17" fmla="*/ 176 h 533"/>
                <a:gd name="T18" fmla="*/ 199 w 533"/>
                <a:gd name="T19" fmla="*/ 157 h 533"/>
                <a:gd name="T20" fmla="*/ 356 w 533"/>
                <a:gd name="T21" fmla="*/ 248 h 533"/>
                <a:gd name="T22" fmla="*/ 356 w 533"/>
                <a:gd name="T23" fmla="*/ 28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3">
                  <a:moveTo>
                    <a:pt x="267" y="0"/>
                  </a:moveTo>
                  <a:cubicBezTo>
                    <a:pt x="119" y="0"/>
                    <a:pt x="0" y="119"/>
                    <a:pt x="0" y="267"/>
                  </a:cubicBezTo>
                  <a:cubicBezTo>
                    <a:pt x="0" y="414"/>
                    <a:pt x="119" y="533"/>
                    <a:pt x="267" y="533"/>
                  </a:cubicBezTo>
                  <a:cubicBezTo>
                    <a:pt x="414" y="533"/>
                    <a:pt x="533" y="414"/>
                    <a:pt x="533" y="267"/>
                  </a:cubicBezTo>
                  <a:cubicBezTo>
                    <a:pt x="533" y="119"/>
                    <a:pt x="414" y="0"/>
                    <a:pt x="267" y="0"/>
                  </a:cubicBezTo>
                  <a:close/>
                  <a:moveTo>
                    <a:pt x="356" y="285"/>
                  </a:moveTo>
                  <a:lnTo>
                    <a:pt x="199" y="376"/>
                  </a:lnTo>
                  <a:cubicBezTo>
                    <a:pt x="185" y="384"/>
                    <a:pt x="167" y="374"/>
                    <a:pt x="167" y="357"/>
                  </a:cubicBezTo>
                  <a:lnTo>
                    <a:pt x="167" y="176"/>
                  </a:lnTo>
                  <a:cubicBezTo>
                    <a:pt x="167" y="160"/>
                    <a:pt x="185" y="149"/>
                    <a:pt x="199" y="157"/>
                  </a:cubicBezTo>
                  <a:lnTo>
                    <a:pt x="356" y="248"/>
                  </a:lnTo>
                  <a:cubicBezTo>
                    <a:pt x="370" y="256"/>
                    <a:pt x="370" y="277"/>
                    <a:pt x="356" y="2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ea"/>
              </a:endParaRPr>
            </a:p>
          </p:txBody>
        </p:sp>
      </p:grpSp>
      <p:grpSp>
        <p:nvGrpSpPr>
          <p:cNvPr id="20" name="组合 19"/>
          <p:cNvGrpSpPr/>
          <p:nvPr/>
        </p:nvGrpSpPr>
        <p:grpSpPr>
          <a:xfrm>
            <a:off x="410539" y="3357124"/>
            <a:ext cx="2354743" cy="707886"/>
            <a:chOff x="3425748" y="3026658"/>
            <a:chExt cx="3617002" cy="997539"/>
          </a:xfrm>
        </p:grpSpPr>
        <p:sp>
          <p:nvSpPr>
            <p:cNvPr id="21" name="文本框 20"/>
            <p:cNvSpPr txBox="1"/>
            <p:nvPr/>
          </p:nvSpPr>
          <p:spPr>
            <a:xfrm>
              <a:off x="4127772" y="3026658"/>
              <a:ext cx="2914978" cy="997539"/>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02</a:t>
              </a:r>
            </a:p>
            <a:p>
              <a:pPr algn="ctr"/>
              <a:r>
                <a:rPr lang="zh-CN" altLang="en-US" sz="2000" b="1" dirty="0">
                  <a:solidFill>
                    <a:schemeClr val="bg1"/>
                  </a:solidFill>
                  <a:latin typeface="微软雅黑" panose="020B0503020204020204" pitchFamily="34" charset="-122"/>
                  <a:ea typeface="微软雅黑" panose="020B0503020204020204" pitchFamily="34" charset="-122"/>
                </a:rPr>
                <a:t>配置详细信息</a:t>
              </a:r>
            </a:p>
          </p:txBody>
        </p:sp>
        <p:sp>
          <p:nvSpPr>
            <p:cNvPr id="22" name="play-button_91268"/>
            <p:cNvSpPr/>
            <p:nvPr/>
          </p:nvSpPr>
          <p:spPr>
            <a:xfrm>
              <a:off x="3425748" y="3241175"/>
              <a:ext cx="663573" cy="608766"/>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56 w 533"/>
                <a:gd name="T11" fmla="*/ 285 h 533"/>
                <a:gd name="T12" fmla="*/ 199 w 533"/>
                <a:gd name="T13" fmla="*/ 376 h 533"/>
                <a:gd name="T14" fmla="*/ 167 w 533"/>
                <a:gd name="T15" fmla="*/ 357 h 533"/>
                <a:gd name="T16" fmla="*/ 167 w 533"/>
                <a:gd name="T17" fmla="*/ 176 h 533"/>
                <a:gd name="T18" fmla="*/ 199 w 533"/>
                <a:gd name="T19" fmla="*/ 157 h 533"/>
                <a:gd name="T20" fmla="*/ 356 w 533"/>
                <a:gd name="T21" fmla="*/ 248 h 533"/>
                <a:gd name="T22" fmla="*/ 356 w 533"/>
                <a:gd name="T23" fmla="*/ 28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3">
                  <a:moveTo>
                    <a:pt x="267" y="0"/>
                  </a:moveTo>
                  <a:cubicBezTo>
                    <a:pt x="119" y="0"/>
                    <a:pt x="0" y="119"/>
                    <a:pt x="0" y="267"/>
                  </a:cubicBezTo>
                  <a:cubicBezTo>
                    <a:pt x="0" y="414"/>
                    <a:pt x="119" y="533"/>
                    <a:pt x="267" y="533"/>
                  </a:cubicBezTo>
                  <a:cubicBezTo>
                    <a:pt x="414" y="533"/>
                    <a:pt x="533" y="414"/>
                    <a:pt x="533" y="267"/>
                  </a:cubicBezTo>
                  <a:cubicBezTo>
                    <a:pt x="533" y="119"/>
                    <a:pt x="414" y="0"/>
                    <a:pt x="267" y="0"/>
                  </a:cubicBezTo>
                  <a:close/>
                  <a:moveTo>
                    <a:pt x="356" y="285"/>
                  </a:moveTo>
                  <a:lnTo>
                    <a:pt x="199" y="376"/>
                  </a:lnTo>
                  <a:cubicBezTo>
                    <a:pt x="185" y="384"/>
                    <a:pt x="167" y="374"/>
                    <a:pt x="167" y="357"/>
                  </a:cubicBezTo>
                  <a:lnTo>
                    <a:pt x="167" y="176"/>
                  </a:lnTo>
                  <a:cubicBezTo>
                    <a:pt x="167" y="160"/>
                    <a:pt x="185" y="149"/>
                    <a:pt x="199" y="157"/>
                  </a:cubicBezTo>
                  <a:lnTo>
                    <a:pt x="356" y="248"/>
                  </a:lnTo>
                  <a:cubicBezTo>
                    <a:pt x="370" y="256"/>
                    <a:pt x="370" y="277"/>
                    <a:pt x="356" y="2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ea"/>
              </a:endParaRPr>
            </a:p>
          </p:txBody>
        </p:sp>
      </p:grpSp>
      <p:grpSp>
        <p:nvGrpSpPr>
          <p:cNvPr id="23" name="组合 22"/>
          <p:cNvGrpSpPr/>
          <p:nvPr/>
        </p:nvGrpSpPr>
        <p:grpSpPr>
          <a:xfrm>
            <a:off x="572762" y="1429706"/>
            <a:ext cx="2716254" cy="646331"/>
            <a:chOff x="3425748" y="3106250"/>
            <a:chExt cx="4172299" cy="910797"/>
          </a:xfrm>
        </p:grpSpPr>
        <p:sp>
          <p:nvSpPr>
            <p:cNvPr id="24" name="文本框 23"/>
            <p:cNvSpPr txBox="1"/>
            <p:nvPr/>
          </p:nvSpPr>
          <p:spPr>
            <a:xfrm>
              <a:off x="3621832" y="3106250"/>
              <a:ext cx="3976215" cy="910797"/>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01 </a:t>
              </a:r>
            </a:p>
            <a:p>
              <a:pPr algn="ctr"/>
              <a:r>
                <a:rPr lang="zh-CN" altLang="en-US" b="1" dirty="0">
                  <a:solidFill>
                    <a:schemeClr val="bg1"/>
                  </a:solidFill>
                  <a:latin typeface="微软雅黑" panose="020B0503020204020204" pitchFamily="34" charset="-122"/>
                  <a:ea typeface="微软雅黑" panose="020B0503020204020204" pitchFamily="34" charset="-122"/>
                </a:rPr>
                <a:t>使用</a:t>
              </a:r>
              <a:r>
                <a:rPr lang="en-US" altLang="zh-CN" b="1" dirty="0">
                  <a:solidFill>
                    <a:schemeClr val="bg1"/>
                  </a:solidFill>
                  <a:latin typeface="微软雅黑" panose="020B0503020204020204" pitchFamily="34" charset="-122"/>
                  <a:ea typeface="微软雅黑" panose="020B0503020204020204" pitchFamily="34" charset="-122"/>
                </a:rPr>
                <a:t>kali </a:t>
              </a:r>
              <a:r>
                <a:rPr lang="en-US" altLang="zh-CN" b="1" dirty="0" err="1">
                  <a:solidFill>
                    <a:schemeClr val="bg1"/>
                  </a:solidFill>
                  <a:latin typeface="微软雅黑" panose="020B0503020204020204" pitchFamily="34" charset="-122"/>
                  <a:ea typeface="微软雅黑" panose="020B0503020204020204" pitchFamily="34" charset="-122"/>
                </a:rPr>
                <a:t>setoolkit</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5" name="play-button_91268"/>
            <p:cNvSpPr/>
            <p:nvPr/>
          </p:nvSpPr>
          <p:spPr>
            <a:xfrm>
              <a:off x="3425748" y="3241175"/>
              <a:ext cx="663573" cy="608766"/>
            </a:xfrm>
            <a:custGeom>
              <a:avLst/>
              <a:gdLst>
                <a:gd name="T0" fmla="*/ 267 w 533"/>
                <a:gd name="T1" fmla="*/ 0 h 533"/>
                <a:gd name="T2" fmla="*/ 0 w 533"/>
                <a:gd name="T3" fmla="*/ 267 h 533"/>
                <a:gd name="T4" fmla="*/ 267 w 533"/>
                <a:gd name="T5" fmla="*/ 533 h 533"/>
                <a:gd name="T6" fmla="*/ 533 w 533"/>
                <a:gd name="T7" fmla="*/ 267 h 533"/>
                <a:gd name="T8" fmla="*/ 267 w 533"/>
                <a:gd name="T9" fmla="*/ 0 h 533"/>
                <a:gd name="T10" fmla="*/ 356 w 533"/>
                <a:gd name="T11" fmla="*/ 285 h 533"/>
                <a:gd name="T12" fmla="*/ 199 w 533"/>
                <a:gd name="T13" fmla="*/ 376 h 533"/>
                <a:gd name="T14" fmla="*/ 167 w 533"/>
                <a:gd name="T15" fmla="*/ 357 h 533"/>
                <a:gd name="T16" fmla="*/ 167 w 533"/>
                <a:gd name="T17" fmla="*/ 176 h 533"/>
                <a:gd name="T18" fmla="*/ 199 w 533"/>
                <a:gd name="T19" fmla="*/ 157 h 533"/>
                <a:gd name="T20" fmla="*/ 356 w 533"/>
                <a:gd name="T21" fmla="*/ 248 h 533"/>
                <a:gd name="T22" fmla="*/ 356 w 533"/>
                <a:gd name="T23" fmla="*/ 285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3" h="533">
                  <a:moveTo>
                    <a:pt x="267" y="0"/>
                  </a:moveTo>
                  <a:cubicBezTo>
                    <a:pt x="119" y="0"/>
                    <a:pt x="0" y="119"/>
                    <a:pt x="0" y="267"/>
                  </a:cubicBezTo>
                  <a:cubicBezTo>
                    <a:pt x="0" y="414"/>
                    <a:pt x="119" y="533"/>
                    <a:pt x="267" y="533"/>
                  </a:cubicBezTo>
                  <a:cubicBezTo>
                    <a:pt x="414" y="533"/>
                    <a:pt x="533" y="414"/>
                    <a:pt x="533" y="267"/>
                  </a:cubicBezTo>
                  <a:cubicBezTo>
                    <a:pt x="533" y="119"/>
                    <a:pt x="414" y="0"/>
                    <a:pt x="267" y="0"/>
                  </a:cubicBezTo>
                  <a:close/>
                  <a:moveTo>
                    <a:pt x="356" y="285"/>
                  </a:moveTo>
                  <a:lnTo>
                    <a:pt x="199" y="376"/>
                  </a:lnTo>
                  <a:cubicBezTo>
                    <a:pt x="185" y="384"/>
                    <a:pt x="167" y="374"/>
                    <a:pt x="167" y="357"/>
                  </a:cubicBezTo>
                  <a:lnTo>
                    <a:pt x="167" y="176"/>
                  </a:lnTo>
                  <a:cubicBezTo>
                    <a:pt x="167" y="160"/>
                    <a:pt x="185" y="149"/>
                    <a:pt x="199" y="157"/>
                  </a:cubicBezTo>
                  <a:lnTo>
                    <a:pt x="356" y="248"/>
                  </a:lnTo>
                  <a:cubicBezTo>
                    <a:pt x="370" y="256"/>
                    <a:pt x="370" y="277"/>
                    <a:pt x="356" y="2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mn-ea"/>
              </a:endParaRPr>
            </a:p>
          </p:txBody>
        </p:sp>
      </p:grpSp>
      <p:sp>
        <p:nvSpPr>
          <p:cNvPr id="26" name="任意多边形: 形状 17"/>
          <p:cNvSpPr/>
          <p:nvPr/>
        </p:nvSpPr>
        <p:spPr>
          <a:xfrm>
            <a:off x="2765282" y="4148913"/>
            <a:ext cx="129600" cy="1064230"/>
          </a:xfrm>
          <a:custGeom>
            <a:avLst/>
            <a:gdLst>
              <a:gd name="connsiteX0" fmla="*/ 0 w 346710"/>
              <a:gd name="connsiteY0" fmla="*/ 426720 h 853440"/>
              <a:gd name="connsiteX1" fmla="*/ 0 w 346710"/>
              <a:gd name="connsiteY1" fmla="*/ 853440 h 853440"/>
              <a:gd name="connsiteX2" fmla="*/ 346710 w 346710"/>
              <a:gd name="connsiteY2" fmla="*/ 426720 h 853440"/>
              <a:gd name="connsiteX3" fmla="*/ 346710 w 346710"/>
              <a:gd name="connsiteY3" fmla="*/ 0 h 853440"/>
              <a:gd name="connsiteX4" fmla="*/ 0 w 346710"/>
              <a:gd name="connsiteY4" fmla="*/ 426720 h 853440"/>
              <a:gd name="connsiteX0-1" fmla="*/ 0 w 346710"/>
              <a:gd name="connsiteY0-2" fmla="*/ 436245 h 862965"/>
              <a:gd name="connsiteX1-3" fmla="*/ 0 w 346710"/>
              <a:gd name="connsiteY1-4" fmla="*/ 862965 h 862965"/>
              <a:gd name="connsiteX2-5" fmla="*/ 346710 w 346710"/>
              <a:gd name="connsiteY2-6" fmla="*/ 436245 h 862965"/>
              <a:gd name="connsiteX3-7" fmla="*/ 342900 w 346710"/>
              <a:gd name="connsiteY3-8" fmla="*/ 0 h 862965"/>
              <a:gd name="connsiteX4-9" fmla="*/ 0 w 346710"/>
              <a:gd name="connsiteY4-10" fmla="*/ 436245 h 862965"/>
              <a:gd name="connsiteX0-11" fmla="*/ 1905 w 348615"/>
              <a:gd name="connsiteY0-12" fmla="*/ 436245 h 870585"/>
              <a:gd name="connsiteX1-13" fmla="*/ 0 w 348615"/>
              <a:gd name="connsiteY1-14" fmla="*/ 870585 h 870585"/>
              <a:gd name="connsiteX2-15" fmla="*/ 348615 w 348615"/>
              <a:gd name="connsiteY2-16" fmla="*/ 436245 h 870585"/>
              <a:gd name="connsiteX3-17" fmla="*/ 344805 w 348615"/>
              <a:gd name="connsiteY3-18" fmla="*/ 0 h 870585"/>
              <a:gd name="connsiteX4-19" fmla="*/ 1905 w 348615"/>
              <a:gd name="connsiteY4-20" fmla="*/ 436245 h 870585"/>
              <a:gd name="connsiteX0-21" fmla="*/ 0 w 350520"/>
              <a:gd name="connsiteY0-22" fmla="*/ 438150 h 870585"/>
              <a:gd name="connsiteX1-23" fmla="*/ 1905 w 350520"/>
              <a:gd name="connsiteY1-24" fmla="*/ 870585 h 870585"/>
              <a:gd name="connsiteX2-25" fmla="*/ 350520 w 350520"/>
              <a:gd name="connsiteY2-26" fmla="*/ 436245 h 870585"/>
              <a:gd name="connsiteX3-27" fmla="*/ 346710 w 350520"/>
              <a:gd name="connsiteY3-28" fmla="*/ 0 h 870585"/>
              <a:gd name="connsiteX4-29" fmla="*/ 0 w 350520"/>
              <a:gd name="connsiteY4-30" fmla="*/ 438150 h 870585"/>
              <a:gd name="connsiteX0-31" fmla="*/ 0 w 356235"/>
              <a:gd name="connsiteY0-32" fmla="*/ 438150 h 870585"/>
              <a:gd name="connsiteX1-33" fmla="*/ 7620 w 356235"/>
              <a:gd name="connsiteY1-34" fmla="*/ 870585 h 870585"/>
              <a:gd name="connsiteX2-35" fmla="*/ 356235 w 356235"/>
              <a:gd name="connsiteY2-36" fmla="*/ 436245 h 870585"/>
              <a:gd name="connsiteX3-37" fmla="*/ 352425 w 356235"/>
              <a:gd name="connsiteY3-38" fmla="*/ 0 h 870585"/>
              <a:gd name="connsiteX4-39" fmla="*/ 0 w 356235"/>
              <a:gd name="connsiteY4-40" fmla="*/ 438150 h 870585"/>
              <a:gd name="connsiteX0-41" fmla="*/ 0 w 356235"/>
              <a:gd name="connsiteY0-42" fmla="*/ 438150 h 870585"/>
              <a:gd name="connsiteX1-43" fmla="*/ 3810 w 356235"/>
              <a:gd name="connsiteY1-44" fmla="*/ 870585 h 870585"/>
              <a:gd name="connsiteX2-45" fmla="*/ 356235 w 356235"/>
              <a:gd name="connsiteY2-46" fmla="*/ 436245 h 870585"/>
              <a:gd name="connsiteX3-47" fmla="*/ 352425 w 356235"/>
              <a:gd name="connsiteY3-48" fmla="*/ 0 h 870585"/>
              <a:gd name="connsiteX4-49" fmla="*/ 0 w 356235"/>
              <a:gd name="connsiteY4-50" fmla="*/ 438150 h 870585"/>
              <a:gd name="connsiteX0-51" fmla="*/ 0 w 356288"/>
              <a:gd name="connsiteY0-52" fmla="*/ 434344 h 866779"/>
              <a:gd name="connsiteX1-53" fmla="*/ 3810 w 356288"/>
              <a:gd name="connsiteY1-54" fmla="*/ 866779 h 866779"/>
              <a:gd name="connsiteX2-55" fmla="*/ 356235 w 356288"/>
              <a:gd name="connsiteY2-56" fmla="*/ 432439 h 866779"/>
              <a:gd name="connsiteX3-57" fmla="*/ 356288 w 356288"/>
              <a:gd name="connsiteY3-58" fmla="*/ 0 h 866779"/>
              <a:gd name="connsiteX4-59" fmla="*/ 0 w 356288"/>
              <a:gd name="connsiteY4-60" fmla="*/ 434344 h 866779"/>
              <a:gd name="connsiteX0-61" fmla="*/ 0 w 356288"/>
              <a:gd name="connsiteY0-62" fmla="*/ 434344 h 866779"/>
              <a:gd name="connsiteX1-63" fmla="*/ 3810 w 356288"/>
              <a:gd name="connsiteY1-64" fmla="*/ 866779 h 866779"/>
              <a:gd name="connsiteX2-65" fmla="*/ 356235 w 356288"/>
              <a:gd name="connsiteY2-66" fmla="*/ 432439 h 866779"/>
              <a:gd name="connsiteX3-67" fmla="*/ 356288 w 356288"/>
              <a:gd name="connsiteY3-68" fmla="*/ 0 h 866779"/>
              <a:gd name="connsiteX4-69" fmla="*/ 0 w 356288"/>
              <a:gd name="connsiteY4-70" fmla="*/ 434344 h 866779"/>
              <a:gd name="connsiteX0-71" fmla="*/ 0 w 356288"/>
              <a:gd name="connsiteY0-72" fmla="*/ 434344 h 866779"/>
              <a:gd name="connsiteX1-73" fmla="*/ 489 w 356288"/>
              <a:gd name="connsiteY1-74" fmla="*/ 866779 h 866779"/>
              <a:gd name="connsiteX2-75" fmla="*/ 356235 w 356288"/>
              <a:gd name="connsiteY2-76" fmla="*/ 432439 h 866779"/>
              <a:gd name="connsiteX3-77" fmla="*/ 356288 w 356288"/>
              <a:gd name="connsiteY3-78" fmla="*/ 0 h 866779"/>
              <a:gd name="connsiteX4-79" fmla="*/ 0 w 356288"/>
              <a:gd name="connsiteY4-80" fmla="*/ 434344 h 86677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6288" h="866779">
                <a:moveTo>
                  <a:pt x="0" y="434344"/>
                </a:moveTo>
                <a:lnTo>
                  <a:pt x="489" y="866779"/>
                </a:lnTo>
                <a:lnTo>
                  <a:pt x="356235" y="432439"/>
                </a:lnTo>
                <a:cubicBezTo>
                  <a:pt x="356253" y="288293"/>
                  <a:pt x="356270" y="144146"/>
                  <a:pt x="356288" y="0"/>
                </a:cubicBezTo>
                <a:lnTo>
                  <a:pt x="0" y="434344"/>
                </a:lnTo>
                <a:close/>
              </a:path>
            </a:pathLst>
          </a:custGeom>
          <a:solidFill>
            <a:schemeClr val="bg1"/>
          </a:solidFill>
          <a:ln w="55000" cap="flat" cmpd="thickThin" algn="ctr">
            <a:noFill/>
            <a:prstDash val="solid"/>
          </a:ln>
          <a:effectLst>
            <a:outerShdw blurRad="50800" dist="38100" dir="2700000" algn="tl" rotWithShape="0">
              <a:prstClr val="black">
                <a:alpha val="40000"/>
              </a:prstClr>
            </a:outerShdw>
          </a:effectLst>
        </p:spPr>
        <p:txBody>
          <a:bodyPr rtlCol="0" anchor="ctr"/>
          <a:lstStyle/>
          <a:p>
            <a:pPr algn="ctr" defTabSz="864235"/>
            <a:endParaRPr lang="zh-CN" altLang="en-US" sz="2400" kern="0" dirty="0">
              <a:solidFill>
                <a:srgbClr val="FFFFFF"/>
              </a:solidFill>
              <a:latin typeface="+mn-ea"/>
              <a:cs typeface="+mn-ea"/>
              <a:sym typeface="+mn-lt"/>
            </a:endParaRPr>
          </a:p>
        </p:txBody>
      </p:sp>
      <p:pic>
        <p:nvPicPr>
          <p:cNvPr id="6" name="图片 5">
            <a:extLst>
              <a:ext uri="{FF2B5EF4-FFF2-40B4-BE49-F238E27FC236}">
                <a16:creationId xmlns:a16="http://schemas.microsoft.com/office/drawing/2014/main" id="{2F277B29-7B2D-4991-B8F0-BCA37BF70C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8381"/>
          <a:stretch/>
        </p:blipFill>
        <p:spPr>
          <a:xfrm>
            <a:off x="3488554" y="1052194"/>
            <a:ext cx="2723310" cy="2471511"/>
          </a:xfrm>
          <a:prstGeom prst="rect">
            <a:avLst/>
          </a:prstGeom>
        </p:spPr>
      </p:pic>
      <p:pic>
        <p:nvPicPr>
          <p:cNvPr id="11" name="图片 10">
            <a:extLst>
              <a:ext uri="{FF2B5EF4-FFF2-40B4-BE49-F238E27FC236}">
                <a16:creationId xmlns:a16="http://schemas.microsoft.com/office/drawing/2014/main" id="{5046D91F-EC49-49EC-9C7E-24498E086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080" y="4009133"/>
            <a:ext cx="5901270" cy="2040407"/>
          </a:xfrm>
          <a:prstGeom prst="rect">
            <a:avLst/>
          </a:prstGeom>
        </p:spPr>
      </p:pic>
      <p:pic>
        <p:nvPicPr>
          <p:cNvPr id="13" name="图片 12">
            <a:extLst>
              <a:ext uri="{FF2B5EF4-FFF2-40B4-BE49-F238E27FC236}">
                <a16:creationId xmlns:a16="http://schemas.microsoft.com/office/drawing/2014/main" id="{4C9207AA-FE51-4036-B60E-47994BCD4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015" y="1037841"/>
            <a:ext cx="3910619" cy="2471511"/>
          </a:xfrm>
          <a:prstGeom prst="rect">
            <a:avLst/>
          </a:prstGeom>
        </p:spPr>
      </p:pic>
    </p:spTree>
    <p:extLst>
      <p:ext uri="{BB962C8B-B14F-4D97-AF65-F5344CB8AC3E}">
        <p14:creationId xmlns:p14="http://schemas.microsoft.com/office/powerpoint/2010/main" val="2776925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2998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鱼叉式钓鱼攻击防范方法</a:t>
            </a:r>
          </a:p>
        </p:txBody>
      </p:sp>
      <p:sp>
        <p:nvSpPr>
          <p:cNvPr id="2" name="Object 4014"/>
          <p:cNvSpPr txBox="1"/>
          <p:nvPr/>
        </p:nvSpPr>
        <p:spPr>
          <a:xfrm>
            <a:off x="441217" y="1230264"/>
            <a:ext cx="5797658" cy="4614897"/>
          </a:xfrm>
          <a:prstGeom prst="rect">
            <a:avLst/>
          </a:prstGeom>
        </p:spPr>
        <p:txBody>
          <a:bodyPr vert="horz" rtlCol="0" anchor="t" anchorCtr="0">
            <a:noAutofit/>
          </a:bodyPr>
          <a:lstStyle/>
          <a:p>
            <a:br>
              <a:rPr lang="zh-CN" altLang="en-US" sz="2000" b="1" dirty="0"/>
            </a:br>
            <a:r>
              <a:rPr lang="en-US" altLang="zh-CN" sz="2400" b="1" dirty="0"/>
              <a:t>1. </a:t>
            </a:r>
            <a:r>
              <a:rPr lang="zh-CN" altLang="en-US" sz="2400" b="1" dirty="0"/>
              <a:t>提高网络意识</a:t>
            </a:r>
            <a:endParaRPr lang="en-US" altLang="zh-CN" sz="2400" b="1" dirty="0"/>
          </a:p>
          <a:p>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组织和个人应该自主或通过网络指南来提高自己的网络意识。了解攻击载体、攻击机制、过程和可能的过程，可以帮助终端用户和个人防范任何潜在的网络钓鱼诈骗，并确保他们始终避免受骗。</a:t>
            </a:r>
            <a:r>
              <a:rPr lang="zh-CN" altLang="en-US" sz="2000" dirty="0"/>
              <a:t> </a:t>
            </a:r>
            <a:endParaRPr lang="en-US" altLang="zh-CN" sz="2000" dirty="0"/>
          </a:p>
          <a:p>
            <a:endParaRPr lang="zh-CN" altLang="en-US" sz="2400" dirty="0"/>
          </a:p>
          <a:p>
            <a:r>
              <a:rPr lang="en-US" altLang="zh-CN" sz="2400" b="1" dirty="0"/>
              <a:t>2. </a:t>
            </a:r>
            <a:r>
              <a:rPr lang="zh-CN" altLang="en-US" sz="2400" b="1" dirty="0"/>
              <a:t>使用网络工具</a:t>
            </a:r>
            <a:endParaRPr lang="en-US" altLang="zh-CN" sz="2400" b="1" dirty="0"/>
          </a:p>
          <a:p>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目前没有一种工具可以很好地抵御钓鱼攻击，但是适当配置的浏览器策略、电子邮件过滤器和端点配置可以有效减少网络钓鱼欺诈。</a:t>
            </a:r>
            <a:endParaRPr lang="en-US" altLang="zh-CN" sz="2000" b="1" dirty="0">
              <a:solidFill>
                <a:schemeClr val="accent3">
                  <a:lumMod val="75000"/>
                </a:schemeClr>
              </a:solidFill>
              <a:latin typeface="微软雅黑" panose="020B0503020204020204" pitchFamily="34" charset="-122"/>
              <a:ea typeface="微软雅黑" panose="020B0503020204020204" pitchFamily="34" charset="-122"/>
            </a:endParaRPr>
          </a:p>
          <a:p>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此外，更强大的密码和防火墙配置的 </a:t>
            </a:r>
            <a:r>
              <a:rPr lang="en-US" altLang="zh-CN" sz="2000" b="1" dirty="0">
                <a:solidFill>
                  <a:schemeClr val="accent3">
                    <a:lumMod val="75000"/>
                  </a:schemeClr>
                </a:solidFill>
                <a:latin typeface="微软雅黑" panose="020B0503020204020204" pitchFamily="34" charset="-122"/>
                <a:ea typeface="微软雅黑" panose="020B0503020204020204" pitchFamily="34" charset="-122"/>
              </a:rPr>
              <a:t>GPO</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a:t>
            </a:r>
            <a:r>
              <a:rPr lang="en-US" altLang="zh-CN" sz="2000" b="1" dirty="0">
                <a:solidFill>
                  <a:schemeClr val="accent3">
                    <a:lumMod val="75000"/>
                  </a:schemeClr>
                </a:solidFill>
                <a:latin typeface="微软雅黑" panose="020B0503020204020204" pitchFamily="34" charset="-122"/>
                <a:ea typeface="微软雅黑" panose="020B0503020204020204" pitchFamily="34" charset="-122"/>
              </a:rPr>
              <a:t>Group Policy</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）策略可以帮助组织保护其用户免受钓鱼邮件的攻击。</a:t>
            </a:r>
            <a:r>
              <a:rPr lang="zh-CN" altLang="en-US" sz="2000" dirty="0"/>
              <a:t> </a:t>
            </a:r>
            <a:endParaRPr lang="zh-CN" altLang="en-US" sz="2000" b="1" dirty="0">
              <a:solidFill>
                <a:schemeClr val="accent3">
                  <a:lumMod val="75000"/>
                </a:schemeClr>
              </a:solidFill>
              <a:latin typeface="微软雅黑" panose="020B0503020204020204" pitchFamily="34" charset="-122"/>
              <a:ea typeface="微软雅黑" panose="020B0503020204020204" pitchFamily="34" charset="-122"/>
            </a:endParaRPr>
          </a:p>
        </p:txBody>
      </p:sp>
      <p:sp>
        <p:nvSpPr>
          <p:cNvPr id="9" name="Object 4014">
            <a:extLst>
              <a:ext uri="{FF2B5EF4-FFF2-40B4-BE49-F238E27FC236}">
                <a16:creationId xmlns:a16="http://schemas.microsoft.com/office/drawing/2014/main" id="{AB48055D-5668-43BE-94E4-2910BEC59825}"/>
              </a:ext>
            </a:extLst>
          </p:cNvPr>
          <p:cNvSpPr txBox="1"/>
          <p:nvPr/>
        </p:nvSpPr>
        <p:spPr>
          <a:xfrm>
            <a:off x="6403868" y="1211214"/>
            <a:ext cx="5248382" cy="4960986"/>
          </a:xfrm>
          <a:prstGeom prst="rect">
            <a:avLst/>
          </a:prstGeom>
        </p:spPr>
        <p:txBody>
          <a:bodyPr vert="horz" rtlCol="0" anchor="t" anchorCtr="0">
            <a:noAutofit/>
          </a:bodyPr>
          <a:lstStyle/>
          <a:p>
            <a:r>
              <a:rPr lang="en-US" altLang="zh-CN" sz="2400" b="1" dirty="0"/>
              <a:t>3. </a:t>
            </a:r>
            <a:r>
              <a:rPr lang="zh-CN" altLang="en-US" sz="2400" b="1" dirty="0"/>
              <a:t>辨别虚假邮件</a:t>
            </a:r>
            <a:endParaRPr lang="en-US" altLang="zh-CN" sz="2400" b="1" dirty="0"/>
          </a:p>
          <a:p>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用户还可以通过主题栏、发件人和相关性来区分真假邮件</a:t>
            </a:r>
            <a:r>
              <a:rPr lang="en-US" altLang="zh-CN" sz="2000" b="1" dirty="0">
                <a:solidFill>
                  <a:schemeClr val="accent3">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然后根据邮件内容再次确认。任何未知的发件人或邮件目的都可能是潜在的网络钓鱼诈骗。 </a:t>
            </a:r>
          </a:p>
          <a:p>
            <a:r>
              <a:rPr lang="en-US" altLang="zh-CN" sz="2400" b="1" dirty="0"/>
              <a:t>4. </a:t>
            </a:r>
            <a:r>
              <a:rPr lang="zh-CN" altLang="en-US" sz="2400" b="1" dirty="0"/>
              <a:t>避开链接和附件</a:t>
            </a:r>
            <a:endParaRPr lang="en-US" altLang="zh-CN" sz="2400" b="1" dirty="0"/>
          </a:p>
          <a:p>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大多数钓鱼有攻击只有在邮件链接被点开或者附件被打开时才会启动。因此，用户需要格外防范链接或附件，可以试着将鼠标悬停在链接上，或者查看附件文件。 </a:t>
            </a:r>
          </a:p>
          <a:p>
            <a:r>
              <a:rPr lang="en-US" altLang="zh-CN" sz="2400" b="1" dirty="0"/>
              <a:t>5. </a:t>
            </a:r>
            <a:r>
              <a:rPr lang="zh-CN" altLang="en-US" sz="2400" b="1" dirty="0"/>
              <a:t>避开“紧迫邮件”</a:t>
            </a:r>
            <a:endParaRPr lang="en-US" altLang="zh-CN" sz="2400" b="1" dirty="0"/>
          </a:p>
          <a:p>
            <a:r>
              <a:rPr lang="zh-CN" altLang="en-US" sz="2000" b="1" dirty="0">
                <a:solidFill>
                  <a:schemeClr val="accent3">
                    <a:lumMod val="75000"/>
                  </a:schemeClr>
                </a:solidFill>
                <a:latin typeface="微软雅黑" panose="020B0503020204020204" pitchFamily="34" charset="-122"/>
                <a:ea typeface="微软雅黑" panose="020B0503020204020204" pitchFamily="34" charset="-122"/>
              </a:rPr>
              <a:t>情绪反应通常会使你成为此类钓鱼邮件的猎物。任何基于你的税收、健康指标而产生恐惧、惊讶、震惊或个性化情绪反应的邮件都应该避免。</a:t>
            </a:r>
          </a:p>
          <a:p>
            <a:pPr algn="just">
              <a:lnSpc>
                <a:spcPct val="130000"/>
              </a:lnSpc>
              <a:spcBef>
                <a:spcPts val="600"/>
              </a:spcBef>
            </a:pP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a:p>
            <a:pPr algn="just">
              <a:lnSpc>
                <a:spcPct val="130000"/>
              </a:lnSpc>
              <a:spcBef>
                <a:spcPts val="600"/>
              </a:spcBef>
            </a:pPr>
            <a:endParaRPr lang="en-US" altLang="zh-CN" b="1" dirty="0">
              <a:solidFill>
                <a:schemeClr val="accent3">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955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6725" y="5300166"/>
            <a:ext cx="3124200" cy="830997"/>
          </a:xfrm>
          <a:prstGeom prst="rect">
            <a:avLst/>
          </a:prstGeom>
          <a:noFill/>
        </p:spPr>
        <p:txBody>
          <a:bodyPr wrap="square" rtlCol="0">
            <a:spAutoFit/>
          </a:bodyPr>
          <a:lstStyle/>
          <a:p>
            <a:pPr algn="ctr"/>
            <a:r>
              <a:rPr lang="zh-CN" altLang="en-US" sz="2400" b="1" dirty="0">
                <a:solidFill>
                  <a:srgbClr val="1F4D78"/>
                </a:solidFill>
                <a:latin typeface="微软雅黑" panose="020B0503020204020204" pitchFamily="34" charset="-122"/>
                <a:ea typeface="微软雅黑" panose="020B0503020204020204" pitchFamily="34" charset="-122"/>
              </a:rPr>
              <a:t>第一章</a:t>
            </a:r>
            <a:endParaRPr lang="en-US" altLang="zh-CN" sz="2400" b="1" dirty="0">
              <a:solidFill>
                <a:srgbClr val="1F4D78"/>
              </a:solidFill>
              <a:latin typeface="微软雅黑" panose="020B0503020204020204" pitchFamily="34" charset="-122"/>
              <a:ea typeface="微软雅黑" panose="020B0503020204020204" pitchFamily="34" charset="-122"/>
            </a:endParaRPr>
          </a:p>
          <a:p>
            <a:pPr algn="ctr"/>
            <a:r>
              <a:rPr lang="en-US" altLang="zh-CN" sz="2400" b="1" dirty="0">
                <a:solidFill>
                  <a:srgbClr val="1F4D78"/>
                </a:solidFill>
                <a:latin typeface="微软雅黑" panose="020B0503020204020204" pitchFamily="34" charset="-122"/>
                <a:ea typeface="微软雅黑" panose="020B0503020204020204" pitchFamily="34" charset="-122"/>
              </a:rPr>
              <a:t>TCP SYN </a:t>
            </a:r>
            <a:r>
              <a:rPr lang="zh-CN" altLang="en-US" sz="2400" b="1" dirty="0">
                <a:solidFill>
                  <a:srgbClr val="1F4D78"/>
                </a:solidFill>
                <a:latin typeface="微软雅黑" panose="020B0503020204020204" pitchFamily="34" charset="-122"/>
                <a:ea typeface="微软雅黑" panose="020B0503020204020204" pitchFamily="34" charset="-122"/>
              </a:rPr>
              <a:t>泛洪攻击</a:t>
            </a:r>
          </a:p>
        </p:txBody>
      </p:sp>
      <p:sp>
        <p:nvSpPr>
          <p:cNvPr id="18" name="文本框 17"/>
          <p:cNvSpPr txBox="1"/>
          <p:nvPr/>
        </p:nvSpPr>
        <p:spPr>
          <a:xfrm>
            <a:off x="5071357" y="5300165"/>
            <a:ext cx="2049285" cy="830997"/>
          </a:xfrm>
          <a:prstGeom prst="rect">
            <a:avLst/>
          </a:prstGeom>
          <a:noFill/>
        </p:spPr>
        <p:txBody>
          <a:bodyPr wrap="square" rtlCol="0">
            <a:spAutoFit/>
          </a:bodyPr>
          <a:lstStyle/>
          <a:p>
            <a:pPr algn="ctr"/>
            <a:r>
              <a:rPr lang="zh-CN" altLang="en-US" sz="2400" b="1" dirty="0">
                <a:solidFill>
                  <a:srgbClr val="1F4D78"/>
                </a:solidFill>
                <a:latin typeface="微软雅黑" panose="020B0503020204020204" pitchFamily="34" charset="-122"/>
                <a:ea typeface="微软雅黑" panose="020B0503020204020204" pitchFamily="34" charset="-122"/>
              </a:rPr>
              <a:t>第二章 </a:t>
            </a:r>
            <a:endParaRPr lang="en-US" altLang="zh-CN" sz="2400" b="1" dirty="0">
              <a:solidFill>
                <a:srgbClr val="1F4D78"/>
              </a:solidFill>
              <a:latin typeface="微软雅黑" panose="020B0503020204020204" pitchFamily="34" charset="-122"/>
              <a:ea typeface="微软雅黑" panose="020B0503020204020204" pitchFamily="34" charset="-122"/>
            </a:endParaRPr>
          </a:p>
          <a:p>
            <a:pPr algn="ctr"/>
            <a:r>
              <a:rPr lang="en-US" altLang="zh-CN" sz="2400" b="1" dirty="0">
                <a:solidFill>
                  <a:srgbClr val="1F4D78"/>
                </a:solidFill>
                <a:latin typeface="微软雅黑" panose="020B0503020204020204" pitchFamily="34" charset="-122"/>
                <a:ea typeface="微软雅黑" panose="020B0503020204020204" pitchFamily="34" charset="-122"/>
              </a:rPr>
              <a:t>ARP</a:t>
            </a:r>
            <a:r>
              <a:rPr lang="zh-CN" altLang="en-US" sz="2400" b="1" dirty="0">
                <a:solidFill>
                  <a:srgbClr val="1F4D78"/>
                </a:solidFill>
                <a:latin typeface="微软雅黑" panose="020B0503020204020204" pitchFamily="34" charset="-122"/>
                <a:ea typeface="微软雅黑" panose="020B0503020204020204" pitchFamily="34" charset="-122"/>
              </a:rPr>
              <a:t>攻击</a:t>
            </a:r>
          </a:p>
        </p:txBody>
      </p:sp>
      <p:sp>
        <p:nvSpPr>
          <p:cNvPr id="4" name="文本框 3">
            <a:extLst>
              <a:ext uri="{FF2B5EF4-FFF2-40B4-BE49-F238E27FC236}">
                <a16:creationId xmlns:a16="http://schemas.microsoft.com/office/drawing/2014/main" id="{F277E2A9-8D36-46E9-969D-F80AB0BD8CD4}"/>
              </a:ext>
            </a:extLst>
          </p:cNvPr>
          <p:cNvSpPr txBox="1"/>
          <p:nvPr/>
        </p:nvSpPr>
        <p:spPr>
          <a:xfrm>
            <a:off x="8601074" y="5300165"/>
            <a:ext cx="2377193" cy="830997"/>
          </a:xfrm>
          <a:prstGeom prst="rect">
            <a:avLst/>
          </a:prstGeom>
          <a:noFill/>
        </p:spPr>
        <p:txBody>
          <a:bodyPr wrap="square" rtlCol="0">
            <a:spAutoFit/>
          </a:bodyPr>
          <a:lstStyle/>
          <a:p>
            <a:pPr algn="ctr"/>
            <a:r>
              <a:rPr lang="zh-CN" altLang="en-US" sz="2400" b="1" dirty="0">
                <a:solidFill>
                  <a:srgbClr val="1F4D78"/>
                </a:solidFill>
                <a:latin typeface="微软雅黑" panose="020B0503020204020204" pitchFamily="34" charset="-122"/>
                <a:ea typeface="微软雅黑" panose="020B0503020204020204" pitchFamily="34" charset="-122"/>
              </a:rPr>
              <a:t>第三章 </a:t>
            </a:r>
            <a:endParaRPr lang="en-US" altLang="zh-CN" sz="2400" b="1" dirty="0">
              <a:solidFill>
                <a:srgbClr val="1F4D78"/>
              </a:solidFill>
              <a:latin typeface="微软雅黑" panose="020B0503020204020204" pitchFamily="34" charset="-122"/>
              <a:ea typeface="微软雅黑" panose="020B0503020204020204" pitchFamily="34" charset="-122"/>
            </a:endParaRPr>
          </a:p>
          <a:p>
            <a:pPr algn="ctr"/>
            <a:r>
              <a:rPr lang="zh-CN" altLang="en-US" sz="2400" b="1" dirty="0">
                <a:solidFill>
                  <a:srgbClr val="1F4D78"/>
                </a:solidFill>
                <a:latin typeface="微软雅黑" panose="020B0503020204020204" pitchFamily="34" charset="-122"/>
                <a:ea typeface="微软雅黑" panose="020B0503020204020204" pitchFamily="34" charset="-122"/>
              </a:rPr>
              <a:t>鱼叉式钓鱼攻击</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4042035" y="2897584"/>
            <a:ext cx="4107930" cy="1062832"/>
          </a:xfrm>
          <a:prstGeom prst="rect">
            <a:avLst/>
          </a:prstGeom>
        </p:spPr>
        <p:txBody>
          <a:bodyPr>
            <a:normAutofit fontScale="90000"/>
          </a:bodyPr>
          <a:lstStyle/>
          <a:p>
            <a:pPr marL="0" indent="0" algn="ctr" fontAlgn="auto"/>
            <a:r>
              <a:rPr lang="zh-CN" altLang="en-US" sz="7200" b="1" dirty="0">
                <a:solidFill>
                  <a:srgbClr val="1F4D78"/>
                </a:solidFill>
              </a:rPr>
              <a:t>谢</a:t>
            </a:r>
            <a:r>
              <a:rPr lang="en-US" altLang="zh-CN" sz="7200" b="1" dirty="0">
                <a:solidFill>
                  <a:srgbClr val="1F4D78"/>
                </a:solidFill>
              </a:rPr>
              <a:t>   </a:t>
            </a:r>
            <a:r>
              <a:rPr lang="zh-CN" altLang="en-US" sz="7200" b="1" dirty="0">
                <a:solidFill>
                  <a:srgbClr val="1F4D78"/>
                </a:solidFill>
              </a:rPr>
              <a:t>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90926" y="3698956"/>
            <a:ext cx="1743242" cy="2123658"/>
          </a:xfrm>
          <a:prstGeom prst="rect">
            <a:avLst/>
          </a:prstGeom>
          <a:noFill/>
        </p:spPr>
        <p:txBody>
          <a:bodyPr wrap="square" rtlCol="0">
            <a:spAutoFit/>
          </a:bodyPr>
          <a:lstStyle/>
          <a:p>
            <a:r>
              <a:rPr lang="en-US" altLang="zh-CN" sz="9600" dirty="0">
                <a:solidFill>
                  <a:srgbClr val="1F4D78"/>
                </a:solidFill>
                <a:latin typeface="微软雅黑" panose="020B0503020204020204" pitchFamily="34" charset="-122"/>
                <a:ea typeface="微软雅黑" panose="020B0503020204020204" pitchFamily="34" charset="-122"/>
              </a:rPr>
              <a:t>01</a:t>
            </a:r>
          </a:p>
          <a:p>
            <a:endParaRPr lang="en-US" altLang="zh-CN" sz="9600" dirty="0">
              <a:solidFill>
                <a:srgbClr val="1F4D78"/>
              </a:solidFill>
              <a:latin typeface="微软雅黑" panose="020B0503020204020204" pitchFamily="34" charset="-122"/>
              <a:ea typeface="微软雅黑" panose="020B0503020204020204" pitchFamily="34" charset="-122"/>
            </a:endParaRPr>
          </a:p>
        </p:txBody>
      </p:sp>
      <p:sp>
        <p:nvSpPr>
          <p:cNvPr id="17" name="Titre 11"/>
          <p:cNvSpPr txBox="1"/>
          <p:nvPr/>
        </p:nvSpPr>
        <p:spPr>
          <a:xfrm>
            <a:off x="3574085" y="4403888"/>
            <a:ext cx="6055690"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zh-CN" altLang="en-US" sz="4800" b="1" dirty="0">
                <a:solidFill>
                  <a:srgbClr val="1F4D78"/>
                </a:solidFill>
              </a:rPr>
              <a:t>泛洪（</a:t>
            </a:r>
            <a:r>
              <a:rPr lang="en-US" altLang="zh-CN" sz="4800" b="1" dirty="0">
                <a:solidFill>
                  <a:srgbClr val="1F4D78"/>
                </a:solidFill>
              </a:rPr>
              <a:t>flood</a:t>
            </a:r>
            <a:r>
              <a:rPr lang="zh-CN" altLang="en-US" sz="4800" b="1" dirty="0">
                <a:solidFill>
                  <a:srgbClr val="1F4D78"/>
                </a:solidFill>
              </a:rPr>
              <a:t>）攻击</a:t>
            </a:r>
          </a:p>
        </p:txBody>
      </p:sp>
      <p:sp>
        <p:nvSpPr>
          <p:cNvPr id="18" name="Espace réservé du texte 14"/>
          <p:cNvSpPr txBox="1"/>
          <p:nvPr/>
        </p:nvSpPr>
        <p:spPr>
          <a:xfrm>
            <a:off x="3574085" y="5441535"/>
            <a:ext cx="8218481" cy="570221"/>
          </a:xfrm>
          <a:prstGeom prst="rect">
            <a:avLst/>
          </a:prstGeom>
        </p:spPr>
        <p:txBody>
          <a:bodyPr vert="horz" wrap="square" lIns="0" tIns="0" rIns="0" bIns="0" rtlCol="0" anchor="ctr">
            <a:spAutoFit/>
          </a:bodyPr>
          <a:lstStyle>
            <a:defPPr>
              <a:defRPr lang="zh-CN"/>
            </a:defPPr>
            <a:lvl1pPr marL="0" indent="0" algn="ctr" defTabSz="914400" rtl="0" eaLnBrk="1" latinLnBrk="0" hangingPunct="1">
              <a:buFont typeface="Arial" panose="020B0604020202020204" pitchFamily="34" charset="0"/>
              <a:buNone/>
              <a:defRPr kumimoji="0" lang="fr-FR" sz="3200" b="0" i="0" u="none" strike="noStrike" kern="1200" cap="all" spc="0" normalizeH="0" dirty="0">
                <a:ln>
                  <a:noFill/>
                </a:ln>
                <a:gradFill>
                  <a:gsLst>
                    <a:gs pos="0">
                      <a:schemeClr val="accent6"/>
                    </a:gs>
                    <a:gs pos="100000">
                      <a:schemeClr val="accent5"/>
                    </a:gs>
                  </a:gsLst>
                  <a:lin ang="2700000" scaled="1"/>
                </a:gradFill>
                <a:effectLst/>
                <a:uLnTx/>
                <a:uFillTx/>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l">
              <a:lnSpc>
                <a:spcPct val="150000"/>
              </a:lnSpc>
            </a:pPr>
            <a:r>
              <a:rPr lang="zh-CN" altLang="en-US" sz="2800" dirty="0">
                <a:solidFill>
                  <a:schemeClr val="tx1">
                    <a:lumMod val="65000"/>
                    <a:lumOff val="35000"/>
                  </a:schemeClr>
                </a:solidFill>
              </a:rPr>
              <a:t>基于</a:t>
            </a:r>
            <a:r>
              <a:rPr lang="en-US" altLang="zh-CN" sz="2800" dirty="0">
                <a:solidFill>
                  <a:schemeClr val="tx1">
                    <a:lumMod val="65000"/>
                    <a:lumOff val="35000"/>
                  </a:schemeClr>
                </a:solidFill>
              </a:rPr>
              <a:t>TCP</a:t>
            </a:r>
            <a:r>
              <a:rPr lang="zh-CN" altLang="en-US" sz="2800" dirty="0">
                <a:solidFill>
                  <a:schemeClr val="tx1">
                    <a:lumMod val="65000"/>
                    <a:lumOff val="35000"/>
                  </a:schemeClr>
                </a:solidFill>
              </a:rPr>
              <a:t>协议三次握手中的状态转换</a:t>
            </a:r>
            <a:endParaRPr lang="en-GB" altLang="zh-CN" sz="2800" dirty="0">
              <a:solidFill>
                <a:schemeClr val="tx1">
                  <a:lumMod val="65000"/>
                  <a:lumOff val="3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三次握手原理</a:t>
            </a:r>
          </a:p>
        </p:txBody>
      </p:sp>
      <p:sp>
        <p:nvSpPr>
          <p:cNvPr id="4" name="文本占位符 1"/>
          <p:cNvSpPr txBox="1"/>
          <p:nvPr/>
        </p:nvSpPr>
        <p:spPr>
          <a:xfrm>
            <a:off x="896223" y="4046550"/>
            <a:ext cx="10399554" cy="2981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latin typeface="微软雅黑" panose="020B0503020204020204" pitchFamily="34" charset="-122"/>
                <a:ea typeface="微软雅黑" panose="020B0503020204020204" pitchFamily="34" charset="-122"/>
              </a:rPr>
              <a:t>当接收端收到来自发送端的初始 </a:t>
            </a:r>
            <a:r>
              <a:rPr lang="en-US" altLang="zh-CN" sz="1800" dirty="0">
                <a:latin typeface="微软雅黑" panose="020B0503020204020204" pitchFamily="34" charset="-122"/>
                <a:ea typeface="微软雅黑" panose="020B0503020204020204" pitchFamily="34" charset="-122"/>
              </a:rPr>
              <a:t>SYN </a:t>
            </a:r>
            <a:r>
              <a:rPr lang="zh-CN" altLang="en-US" sz="1800" dirty="0">
                <a:latin typeface="微软雅黑" panose="020B0503020204020204" pitchFamily="34" charset="-122"/>
                <a:ea typeface="微软雅黑" panose="020B0503020204020204" pitchFamily="34" charset="-122"/>
              </a:rPr>
              <a:t>报文时，向发送端返回一个 </a:t>
            </a:r>
            <a:r>
              <a:rPr lang="en-US" altLang="zh-CN" sz="1800" dirty="0">
                <a:latin typeface="微软雅黑" panose="020B0503020204020204" pitchFamily="34" charset="-122"/>
                <a:ea typeface="微软雅黑" panose="020B0503020204020204" pitchFamily="34" charset="-122"/>
              </a:rPr>
              <a:t>SYN+ACK </a:t>
            </a:r>
            <a:r>
              <a:rPr lang="zh-CN" altLang="en-US" sz="1800" dirty="0">
                <a:latin typeface="微软雅黑" panose="020B0503020204020204" pitchFamily="34" charset="-122"/>
                <a:ea typeface="微软雅黑" panose="020B0503020204020204" pitchFamily="34" charset="-122"/>
              </a:rPr>
              <a:t>报文。接收端在等待发送端的最终 </a:t>
            </a:r>
            <a:r>
              <a:rPr lang="en-US" altLang="zh-CN" sz="1800" dirty="0">
                <a:latin typeface="微软雅黑" panose="020B0503020204020204" pitchFamily="34" charset="-122"/>
                <a:ea typeface="微软雅黑" panose="020B0503020204020204" pitchFamily="34" charset="-122"/>
              </a:rPr>
              <a:t>ACK </a:t>
            </a:r>
            <a:r>
              <a:rPr lang="zh-CN" altLang="en-US" sz="1800" dirty="0">
                <a:latin typeface="微软雅黑" panose="020B0503020204020204" pitchFamily="34" charset="-122"/>
                <a:ea typeface="微软雅黑" panose="020B0503020204020204" pitchFamily="34" charset="-122"/>
              </a:rPr>
              <a:t>报文时，该连接一直处于</a:t>
            </a:r>
            <a:r>
              <a:rPr lang="zh-CN" altLang="en-US" sz="1800" dirty="0">
                <a:solidFill>
                  <a:srgbClr val="FF0000"/>
                </a:solidFill>
                <a:latin typeface="微软雅黑" panose="020B0503020204020204" pitchFamily="34" charset="-122"/>
                <a:ea typeface="微软雅黑" panose="020B0503020204020204" pitchFamily="34" charset="-122"/>
              </a:rPr>
              <a:t>半连接状态</a:t>
            </a:r>
            <a:r>
              <a:rPr lang="zh-CN" altLang="en-US" sz="1800" dirty="0">
                <a:latin typeface="微软雅黑" panose="020B0503020204020204" pitchFamily="34" charset="-122"/>
                <a:ea typeface="微软雅黑" panose="020B0503020204020204" pitchFamily="34" charset="-122"/>
              </a:rPr>
              <a:t>。如果接收端最终没有收到 </a:t>
            </a:r>
            <a:r>
              <a:rPr lang="en-US" altLang="zh-CN" sz="1800" dirty="0">
                <a:latin typeface="微软雅黑" panose="020B0503020204020204" pitchFamily="34" charset="-122"/>
                <a:ea typeface="微软雅黑" panose="020B0503020204020204" pitchFamily="34" charset="-122"/>
              </a:rPr>
              <a:t>ACK </a:t>
            </a:r>
            <a:r>
              <a:rPr lang="zh-CN" altLang="en-US" sz="1800" dirty="0">
                <a:latin typeface="微软雅黑" panose="020B0503020204020204" pitchFamily="34" charset="-122"/>
                <a:ea typeface="微软雅黑" panose="020B0503020204020204" pitchFamily="34" charset="-122"/>
              </a:rPr>
              <a:t>报文包，则重新发送一个 </a:t>
            </a:r>
            <a:r>
              <a:rPr lang="en-US" altLang="zh-CN" sz="1800" dirty="0">
                <a:latin typeface="微软雅黑" panose="020B0503020204020204" pitchFamily="34" charset="-122"/>
                <a:ea typeface="微软雅黑" panose="020B0503020204020204" pitchFamily="34" charset="-122"/>
              </a:rPr>
              <a:t>SYN+ACK </a:t>
            </a:r>
            <a:r>
              <a:rPr lang="zh-CN" altLang="en-US" sz="1800" dirty="0">
                <a:latin typeface="微软雅黑" panose="020B0503020204020204" pitchFamily="34" charset="-122"/>
                <a:ea typeface="微软雅黑" panose="020B0503020204020204" pitchFamily="34" charset="-122"/>
              </a:rPr>
              <a:t>到发送端。</a:t>
            </a:r>
          </a:p>
          <a:p>
            <a:r>
              <a:rPr lang="zh-CN" altLang="en-US" sz="1800" dirty="0">
                <a:latin typeface="微软雅黑" panose="020B0503020204020204" pitchFamily="34" charset="-122"/>
                <a:ea typeface="微软雅黑" panose="020B0503020204020204" pitchFamily="34" charset="-122"/>
              </a:rPr>
              <a:t>如果经过多次重试，发送端始终没有返回 </a:t>
            </a:r>
            <a:r>
              <a:rPr lang="en-US" altLang="zh-CN" sz="1800" dirty="0">
                <a:latin typeface="微软雅黑" panose="020B0503020204020204" pitchFamily="34" charset="-122"/>
                <a:ea typeface="微软雅黑" panose="020B0503020204020204" pitchFamily="34" charset="-122"/>
              </a:rPr>
              <a:t>ACK </a:t>
            </a:r>
            <a:r>
              <a:rPr lang="zh-CN" altLang="en-US" sz="1800" dirty="0">
                <a:latin typeface="微软雅黑" panose="020B0503020204020204" pitchFamily="34" charset="-122"/>
                <a:ea typeface="微软雅黑" panose="020B0503020204020204" pitchFamily="34" charset="-122"/>
              </a:rPr>
              <a:t>报文，则接收端关闭会话并从内存中刷新会话，从传输第一个 </a:t>
            </a:r>
            <a:r>
              <a:rPr lang="en-US" altLang="zh-CN" sz="1800" dirty="0">
                <a:latin typeface="微软雅黑" panose="020B0503020204020204" pitchFamily="34" charset="-122"/>
                <a:ea typeface="微软雅黑" panose="020B0503020204020204" pitchFamily="34" charset="-122"/>
              </a:rPr>
              <a:t>SYN+ACK </a:t>
            </a:r>
            <a:r>
              <a:rPr lang="zh-CN" altLang="en-US" sz="1800" dirty="0">
                <a:latin typeface="微软雅黑" panose="020B0503020204020204" pitchFamily="34" charset="-122"/>
                <a:ea typeface="微软雅黑" panose="020B0503020204020204" pitchFamily="34" charset="-122"/>
              </a:rPr>
              <a:t>到会话关闭</a:t>
            </a:r>
            <a:r>
              <a:rPr lang="zh-CN" altLang="en-US" sz="1800" dirty="0">
                <a:solidFill>
                  <a:srgbClr val="FF0000"/>
                </a:solidFill>
                <a:latin typeface="微软雅黑" panose="020B0503020204020204" pitchFamily="34" charset="-122"/>
                <a:ea typeface="微软雅黑" panose="020B0503020204020204" pitchFamily="34" charset="-122"/>
              </a:rPr>
              <a:t>大约需要 </a:t>
            </a:r>
            <a:r>
              <a:rPr lang="en-US" altLang="zh-CN" sz="1800" dirty="0">
                <a:solidFill>
                  <a:srgbClr val="FF0000"/>
                </a:solidFill>
                <a:latin typeface="微软雅黑" panose="020B0503020204020204" pitchFamily="34" charset="-122"/>
                <a:ea typeface="微软雅黑" panose="020B0503020204020204" pitchFamily="34" charset="-122"/>
              </a:rPr>
              <a:t>30 </a:t>
            </a:r>
            <a:r>
              <a:rPr lang="zh-CN" altLang="en-US" sz="1800" dirty="0">
                <a:solidFill>
                  <a:srgbClr val="FF0000"/>
                </a:solidFill>
                <a:latin typeface="微软雅黑" panose="020B0503020204020204" pitchFamily="34" charset="-122"/>
                <a:ea typeface="微软雅黑" panose="020B0503020204020204" pitchFamily="34" charset="-122"/>
              </a:rPr>
              <a:t>秒。</a:t>
            </a:r>
          </a:p>
          <a:p>
            <a:r>
              <a:rPr lang="zh-CN" altLang="en-US" sz="1800" dirty="0">
                <a:latin typeface="微软雅黑" panose="020B0503020204020204" pitchFamily="34" charset="-122"/>
                <a:ea typeface="微软雅黑" panose="020B0503020204020204" pitchFamily="34" charset="-122"/>
              </a:rPr>
              <a:t>在这段时间内，攻击者可能将数十万个 </a:t>
            </a:r>
            <a:r>
              <a:rPr lang="en-US" altLang="zh-CN" sz="1800" dirty="0">
                <a:latin typeface="微软雅黑" panose="020B0503020204020204" pitchFamily="34" charset="-122"/>
                <a:ea typeface="微软雅黑" panose="020B0503020204020204" pitchFamily="34" charset="-122"/>
              </a:rPr>
              <a:t>SYN </a:t>
            </a:r>
            <a:r>
              <a:rPr lang="zh-CN" altLang="en-US" sz="1800" dirty="0">
                <a:latin typeface="微软雅黑" panose="020B0503020204020204" pitchFamily="34" charset="-122"/>
                <a:ea typeface="微软雅黑" panose="020B0503020204020204" pitchFamily="34" charset="-122"/>
              </a:rPr>
              <a:t>报文发送到开放的端口，并且不回应接收端的 </a:t>
            </a:r>
            <a:r>
              <a:rPr lang="en-US" altLang="zh-CN" sz="1800" dirty="0">
                <a:latin typeface="微软雅黑" panose="020B0503020204020204" pitchFamily="34" charset="-122"/>
                <a:ea typeface="微软雅黑" panose="020B0503020204020204" pitchFamily="34" charset="-122"/>
              </a:rPr>
              <a:t>SYN+ACK </a:t>
            </a:r>
            <a:r>
              <a:rPr lang="zh-CN" altLang="en-US" sz="1800" dirty="0">
                <a:latin typeface="微软雅黑" panose="020B0503020204020204" pitchFamily="34" charset="-122"/>
                <a:ea typeface="微软雅黑" panose="020B0503020204020204" pitchFamily="34" charset="-122"/>
              </a:rPr>
              <a:t>报文。接收端内存很快就会超过负荷，且无法再接受任何新的连接，并将现有的连接断开。</a:t>
            </a:r>
            <a:br>
              <a:rPr lang="zh-CN" altLang="en-US" sz="1800" dirty="0">
                <a:latin typeface="微软雅黑" panose="020B0503020204020204" pitchFamily="34" charset="-122"/>
                <a:ea typeface="微软雅黑" panose="020B0503020204020204" pitchFamily="34" charset="-122"/>
              </a:rPr>
            </a:br>
            <a:br>
              <a:rPr lang="zh-CN" altLang="en-US" sz="1800" dirty="0">
                <a:latin typeface="微软雅黑" panose="020B0503020204020204" pitchFamily="34" charset="-122"/>
                <a:ea typeface="微软雅黑" panose="020B0503020204020204" pitchFamily="34" charset="-122"/>
              </a:rPr>
            </a:br>
            <a:endParaRPr lang="zh-CN" altLang="en-US" sz="1800" dirty="0">
              <a:latin typeface="微软雅黑" panose="020B0503020204020204" pitchFamily="34" charset="-122"/>
              <a:ea typeface="微软雅黑" panose="020B0503020204020204" pitchFamily="34" charset="-122"/>
            </a:endParaRPr>
          </a:p>
          <a:p>
            <a:br>
              <a:rPr lang="zh-CN" altLang="en-US" sz="1800" dirty="0">
                <a:latin typeface="微软雅黑" panose="020B0503020204020204" pitchFamily="34" charset="-122"/>
                <a:ea typeface="微软雅黑" panose="020B0503020204020204" pitchFamily="34" charset="-122"/>
              </a:rPr>
            </a:br>
            <a:endParaRPr lang="en-US" altLang="zh-CN" sz="1800" dirty="0">
              <a:solidFill>
                <a:schemeClr val="bg2">
                  <a:lumMod val="75000"/>
                </a:schemeClr>
              </a:solidFill>
              <a:latin typeface="微软雅黑" panose="020B0503020204020204" pitchFamily="34" charset="-122"/>
              <a:ea typeface="微软雅黑" panose="020B0503020204020204" pitchFamily="34" charset="-122"/>
            </a:endParaRPr>
          </a:p>
        </p:txBody>
      </p:sp>
      <p:pic>
        <p:nvPicPr>
          <p:cNvPr id="1026" name="Picture 2" descr="https://img-blog.csdn.net/20180808105159546?watermark/2/text/aHR0cHM6Ly9ibG9nLmNzZG4ubmV0L2p1bjIwMTY0MjU=/font/5a6L5L2T/fontsize/400/fill/I0JBQkFCMA==/dissolve/70">
            <a:extLst>
              <a:ext uri="{FF2B5EF4-FFF2-40B4-BE49-F238E27FC236}">
                <a16:creationId xmlns:a16="http://schemas.microsoft.com/office/drawing/2014/main" id="{137865A1-A10D-4A8C-BACD-5268245E1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746" y="1219199"/>
            <a:ext cx="7011830" cy="2827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泛洪攻击实战</a:t>
            </a:r>
          </a:p>
        </p:txBody>
      </p:sp>
      <p:pic>
        <p:nvPicPr>
          <p:cNvPr id="10" name="图片 9" descr="图片2"/>
          <p:cNvPicPr>
            <a:picLocks noChangeAspect="1"/>
          </p:cNvPicPr>
          <p:nvPr/>
        </p:nvPicPr>
        <p:blipFill>
          <a:blip r:embed="rId3"/>
          <a:stretch>
            <a:fillRect/>
          </a:stretch>
        </p:blipFill>
        <p:spPr>
          <a:xfrm>
            <a:off x="10081260" y="4445"/>
            <a:ext cx="2110740" cy="2110740"/>
          </a:xfrm>
          <a:prstGeom prst="rect">
            <a:avLst/>
          </a:prstGeom>
        </p:spPr>
      </p:pic>
      <p:sp>
        <p:nvSpPr>
          <p:cNvPr id="2" name="文本占位符 1"/>
          <p:cNvSpPr txBox="1"/>
          <p:nvPr/>
        </p:nvSpPr>
        <p:spPr>
          <a:xfrm>
            <a:off x="790575" y="1443990"/>
            <a:ext cx="11168062" cy="48806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Bef>
                <a:spcPts val="60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确认靶机（此处使用</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Windows XP</a:t>
            </a: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虚拟机）、攻击机（</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Kali</a:t>
            </a: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IP</a:t>
            </a:r>
          </a:p>
          <a:p>
            <a:pPr algn="just">
              <a:lnSpc>
                <a:spcPct val="130000"/>
              </a:lnSpc>
              <a:spcBef>
                <a:spcPts val="600"/>
              </a:spcBef>
            </a:pPr>
            <a:endPar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30000"/>
              </a:lnSpc>
              <a:spcBef>
                <a:spcPts val="60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扫描活动</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IP</a:t>
            </a: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sym typeface="+mn-ea"/>
              </a:rPr>
              <a:t>fping</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sym typeface="+mn-ea"/>
              </a:rPr>
              <a:t>asg</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sym typeface="+mn-ea"/>
              </a:rPr>
              <a:t>xxx.xxx.xxx.xxx</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/xx</a:t>
            </a: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（网络掩码）</a:t>
            </a:r>
            <a:endPar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30000"/>
              </a:lnSpc>
              <a:spcBef>
                <a:spcPts val="600"/>
              </a:spcBef>
            </a:pPr>
            <a:endPar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30000"/>
              </a:lnSpc>
              <a:spcBef>
                <a:spcPts val="60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半连接扫描</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TCP</a:t>
            </a: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开放端口：</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sym typeface="+mn-ea"/>
              </a:rPr>
              <a:t>nmap</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sym typeface="+mn-ea"/>
              </a:rPr>
              <a:t>sS</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 XXX.XXX.XXX.XXX</a:t>
            </a:r>
          </a:p>
          <a:p>
            <a:pPr algn="just">
              <a:lnSpc>
                <a:spcPct val="130000"/>
              </a:lnSpc>
              <a:spcBef>
                <a:spcPts val="600"/>
              </a:spcBef>
            </a:pPr>
            <a:endPar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30000"/>
              </a:lnSpc>
              <a:spcBef>
                <a:spcPts val="60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发起泛洪攻击：</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hping3 -q -n -a </a:t>
            </a: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攻击</a:t>
            </a:r>
            <a:r>
              <a:rPr lang="en-US" altLang="zh-CN" sz="2400" dirty="0" err="1">
                <a:solidFill>
                  <a:schemeClr val="bg1">
                    <a:lumMod val="50000"/>
                  </a:schemeClr>
                </a:solidFill>
                <a:latin typeface="微软雅黑" panose="020B0503020204020204" pitchFamily="34" charset="-122"/>
                <a:ea typeface="微软雅黑" panose="020B0503020204020204" pitchFamily="34" charset="-122"/>
                <a:sym typeface="+mn-ea"/>
              </a:rPr>
              <a:t>ip</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 -S -s </a:t>
            </a: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源端口  </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--keep -p </a:t>
            </a: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目的端口  </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--flood  </a:t>
            </a:r>
            <a:r>
              <a:rPr lang="zh-CN" altLang="en-US" sz="2400" dirty="0">
                <a:solidFill>
                  <a:schemeClr val="bg1">
                    <a:lumMod val="50000"/>
                  </a:schemeClr>
                </a:solidFill>
                <a:latin typeface="微软雅黑" panose="020B0503020204020204" pitchFamily="34" charset="-122"/>
                <a:ea typeface="微软雅黑" panose="020B0503020204020204" pitchFamily="34" charset="-122"/>
                <a:sym typeface="+mn-ea"/>
              </a:rPr>
              <a:t>被攻击</a:t>
            </a:r>
            <a:r>
              <a:rPr lang="en-US" altLang="zh-CN" sz="2400" dirty="0">
                <a:solidFill>
                  <a:schemeClr val="bg1">
                    <a:lumMod val="50000"/>
                  </a:schemeClr>
                </a:solidFill>
                <a:latin typeface="微软雅黑" panose="020B0503020204020204" pitchFamily="34" charset="-122"/>
                <a:ea typeface="微软雅黑" panose="020B0503020204020204" pitchFamily="34" charset="-122"/>
                <a:sym typeface="+mn-ea"/>
              </a:rPr>
              <a:t>IP </a:t>
            </a:r>
          </a:p>
          <a:p>
            <a:pPr algn="just">
              <a:lnSpc>
                <a:spcPct val="130000"/>
              </a:lnSpc>
              <a:spcBef>
                <a:spcPts val="600"/>
              </a:spcBef>
            </a:pPr>
            <a:r>
              <a:rPr lang="zh-CN" altLang="en-US" sz="2400" dirty="0">
                <a:solidFill>
                  <a:srgbClr val="FF0000"/>
                </a:solidFill>
                <a:latin typeface="微软雅黑" panose="020B0503020204020204" pitchFamily="34" charset="-122"/>
                <a:ea typeface="微软雅黑" panose="020B0503020204020204" pitchFamily="34" charset="-122"/>
                <a:sym typeface="+mn-ea"/>
              </a:rPr>
              <a:t>其中：攻击</a:t>
            </a:r>
            <a:r>
              <a:rPr lang="en-US" altLang="zh-CN" sz="2400" dirty="0">
                <a:solidFill>
                  <a:srgbClr val="FF0000"/>
                </a:solidFill>
                <a:latin typeface="微软雅黑" panose="020B0503020204020204" pitchFamily="34" charset="-122"/>
                <a:ea typeface="微软雅黑" panose="020B0503020204020204" pitchFamily="34" charset="-122"/>
                <a:sym typeface="+mn-ea"/>
              </a:rPr>
              <a:t>IP</a:t>
            </a:r>
            <a:r>
              <a:rPr lang="zh-CN" altLang="en-US" sz="2400" dirty="0">
                <a:solidFill>
                  <a:srgbClr val="FF0000"/>
                </a:solidFill>
                <a:latin typeface="微软雅黑" panose="020B0503020204020204" pitchFamily="34" charset="-122"/>
                <a:ea typeface="微软雅黑" panose="020B0503020204020204" pitchFamily="34" charset="-122"/>
                <a:sym typeface="+mn-ea"/>
              </a:rPr>
              <a:t>可虚构</a:t>
            </a:r>
            <a:endParaRPr lang="en-US" altLang="zh-CN" sz="2400" dirty="0">
              <a:solidFill>
                <a:srgbClr val="FF0000"/>
              </a:solidFill>
              <a:latin typeface="微软雅黑" panose="020B0503020204020204" pitchFamily="34" charset="-122"/>
              <a:ea typeface="微软雅黑" panose="020B0503020204020204" pitchFamily="34" charset="-122"/>
              <a:sym typeface="+mn-ea"/>
            </a:endParaRPr>
          </a:p>
          <a:p>
            <a:pPr marL="0" indent="0" algn="just">
              <a:lnSpc>
                <a:spcPct val="130000"/>
              </a:lnSpc>
              <a:spcBef>
                <a:spcPts val="600"/>
              </a:spcBef>
              <a:buNone/>
            </a:pP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2566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28078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泛洪攻击实战</a:t>
            </a:r>
          </a:p>
        </p:txBody>
      </p:sp>
      <p:pic>
        <p:nvPicPr>
          <p:cNvPr id="10" name="图片 9" descr="图片2"/>
          <p:cNvPicPr>
            <a:picLocks noChangeAspect="1"/>
          </p:cNvPicPr>
          <p:nvPr/>
        </p:nvPicPr>
        <p:blipFill>
          <a:blip r:embed="rId3"/>
          <a:stretch>
            <a:fillRect/>
          </a:stretch>
        </p:blipFill>
        <p:spPr>
          <a:xfrm>
            <a:off x="10081260" y="4445"/>
            <a:ext cx="2110740" cy="2110740"/>
          </a:xfrm>
          <a:prstGeom prst="rect">
            <a:avLst/>
          </a:prstGeom>
        </p:spPr>
      </p:pic>
      <p:sp>
        <p:nvSpPr>
          <p:cNvPr id="2" name="文本占位符 1"/>
          <p:cNvSpPr txBox="1"/>
          <p:nvPr/>
        </p:nvSpPr>
        <p:spPr>
          <a:xfrm>
            <a:off x="790575" y="1443990"/>
            <a:ext cx="11168062" cy="39700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spcBef>
                <a:spcPts val="600"/>
              </a:spcBef>
              <a:buNone/>
            </a:pPr>
            <a:endParaRPr lang="zh-CN" altLang="en-US" sz="2400" dirty="0">
              <a:solidFill>
                <a:schemeClr val="bg1">
                  <a:lumMod val="50000"/>
                </a:schemeClr>
              </a:solidFill>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A83FB5F-9E0D-4AC1-9B6A-DE534B27E0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567" y="1298669"/>
            <a:ext cx="5207099" cy="2110740"/>
          </a:xfrm>
          <a:prstGeom prst="rect">
            <a:avLst/>
          </a:prstGeom>
        </p:spPr>
      </p:pic>
      <p:pic>
        <p:nvPicPr>
          <p:cNvPr id="1026" name="Picture 2" descr="https://img-blog.csdnimg.cn/img_convert/b37cf1962c6cda2f57312c037d476766.png">
            <a:extLst>
              <a:ext uri="{FF2B5EF4-FFF2-40B4-BE49-F238E27FC236}">
                <a16:creationId xmlns:a16="http://schemas.microsoft.com/office/drawing/2014/main" id="{5AACD063-95C8-4A16-885D-DCD3548196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568" y="3686175"/>
            <a:ext cx="5207098" cy="261708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占位符 1">
            <a:extLst>
              <a:ext uri="{FF2B5EF4-FFF2-40B4-BE49-F238E27FC236}">
                <a16:creationId xmlns:a16="http://schemas.microsoft.com/office/drawing/2014/main" id="{3DCD6717-A358-4E42-9450-5A12BC30CB90}"/>
              </a:ext>
            </a:extLst>
          </p:cNvPr>
          <p:cNvSpPr txBox="1"/>
          <p:nvPr/>
        </p:nvSpPr>
        <p:spPr>
          <a:xfrm>
            <a:off x="6096000" y="1443990"/>
            <a:ext cx="5389137" cy="51457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spcBef>
                <a:spcPts val="600"/>
              </a:spcBef>
              <a:buNone/>
            </a:pPr>
            <a:r>
              <a:rPr lang="zh-CN" altLang="en-US" sz="2000" dirty="0">
                <a:latin typeface="微软雅黑" panose="020B0503020204020204" pitchFamily="34" charset="-122"/>
                <a:ea typeface="微软雅黑" panose="020B0503020204020204" pitchFamily="34" charset="-122"/>
                <a:sym typeface="+mn-ea"/>
              </a:rPr>
              <a:t>攻击前：靶机</a:t>
            </a:r>
            <a:r>
              <a:rPr lang="en-US" altLang="zh-CN" sz="2000" dirty="0">
                <a:latin typeface="微软雅黑" panose="020B0503020204020204" pitchFamily="34" charset="-122"/>
                <a:ea typeface="微软雅黑" panose="020B0503020204020204" pitchFamily="34" charset="-122"/>
                <a:sym typeface="+mn-ea"/>
              </a:rPr>
              <a:t>CPU</a:t>
            </a:r>
            <a:r>
              <a:rPr lang="zh-CN" altLang="en-US" sz="2000" dirty="0">
                <a:latin typeface="微软雅黑" panose="020B0503020204020204" pitchFamily="34" charset="-122"/>
                <a:ea typeface="微软雅黑" panose="020B0503020204020204" pitchFamily="34" charset="-122"/>
                <a:sym typeface="+mn-ea"/>
              </a:rPr>
              <a:t>占用率在</a:t>
            </a:r>
            <a:r>
              <a:rPr lang="en-US" altLang="zh-CN" sz="2000" dirty="0">
                <a:latin typeface="微软雅黑" panose="020B0503020204020204" pitchFamily="34" charset="-122"/>
                <a:ea typeface="微软雅黑" panose="020B0503020204020204" pitchFamily="34" charset="-122"/>
                <a:sym typeface="+mn-ea"/>
              </a:rPr>
              <a:t>10%</a:t>
            </a:r>
            <a:r>
              <a:rPr lang="zh-CN" altLang="en-US" sz="2000" dirty="0">
                <a:latin typeface="微软雅黑" panose="020B0503020204020204" pitchFamily="34" charset="-122"/>
                <a:ea typeface="微软雅黑" panose="020B0503020204020204" pitchFamily="34" charset="-122"/>
                <a:sym typeface="+mn-ea"/>
              </a:rPr>
              <a:t>左右；</a:t>
            </a:r>
            <a:endParaRPr lang="en-US" altLang="zh-CN" sz="2000" dirty="0">
              <a:latin typeface="微软雅黑" panose="020B0503020204020204" pitchFamily="34" charset="-122"/>
              <a:ea typeface="微软雅黑" panose="020B0503020204020204" pitchFamily="34" charset="-122"/>
              <a:sym typeface="+mn-ea"/>
            </a:endParaRPr>
          </a:p>
          <a:p>
            <a:pPr marL="0" indent="0" algn="just">
              <a:lnSpc>
                <a:spcPct val="130000"/>
              </a:lnSpc>
              <a:spcBef>
                <a:spcPts val="600"/>
              </a:spcBef>
              <a:buNone/>
            </a:pPr>
            <a:endParaRPr lang="en-US" altLang="zh-CN" sz="2000" dirty="0">
              <a:latin typeface="微软雅黑" panose="020B0503020204020204" pitchFamily="34" charset="-122"/>
              <a:ea typeface="微软雅黑" panose="020B0503020204020204" pitchFamily="34" charset="-122"/>
              <a:sym typeface="+mn-ea"/>
            </a:endParaRPr>
          </a:p>
          <a:p>
            <a:pPr marL="0" indent="0" algn="just">
              <a:lnSpc>
                <a:spcPct val="130000"/>
              </a:lnSpc>
              <a:spcBef>
                <a:spcPts val="600"/>
              </a:spcBef>
              <a:buNone/>
            </a:pPr>
            <a:r>
              <a:rPr lang="zh-CN" altLang="en-US" sz="2000" dirty="0">
                <a:latin typeface="微软雅黑" panose="020B0503020204020204" pitchFamily="34" charset="-122"/>
                <a:ea typeface="微软雅黑" panose="020B0503020204020204" pitchFamily="34" charset="-122"/>
                <a:sym typeface="+mn-ea"/>
              </a:rPr>
              <a:t>攻击机发起攻击时：</a:t>
            </a:r>
            <a:r>
              <a:rPr lang="en-US" altLang="zh-CN" sz="2000" dirty="0">
                <a:latin typeface="微软雅黑" panose="020B0503020204020204" pitchFamily="34" charset="-122"/>
                <a:ea typeface="微软雅黑" panose="020B0503020204020204" pitchFamily="34" charset="-122"/>
                <a:sym typeface="+mn-ea"/>
              </a:rPr>
              <a:t>CPU</a:t>
            </a:r>
            <a:r>
              <a:rPr lang="zh-CN" altLang="en-US" sz="2000" dirty="0">
                <a:latin typeface="微软雅黑" panose="020B0503020204020204" pitchFamily="34" charset="-122"/>
                <a:ea typeface="微软雅黑" panose="020B0503020204020204" pitchFamily="34" charset="-122"/>
                <a:sym typeface="+mn-ea"/>
              </a:rPr>
              <a:t>占用率达到</a:t>
            </a:r>
            <a:r>
              <a:rPr lang="en-US" altLang="zh-CN" sz="2000" dirty="0">
                <a:latin typeface="微软雅黑" panose="020B0503020204020204" pitchFamily="34" charset="-122"/>
                <a:ea typeface="微软雅黑" panose="020B0503020204020204" pitchFamily="34" charset="-122"/>
                <a:sym typeface="+mn-ea"/>
              </a:rPr>
              <a:t>100%</a:t>
            </a:r>
            <a:endParaRPr lang="zh-CN" altLang="en-US" sz="2000" dirty="0">
              <a:latin typeface="微软雅黑" panose="020B0503020204020204" pitchFamily="34" charset="-122"/>
              <a:ea typeface="微软雅黑" panose="020B0503020204020204" pitchFamily="34" charset="-122"/>
            </a:endParaRPr>
          </a:p>
          <a:p>
            <a:pPr marL="0" indent="0" algn="just">
              <a:lnSpc>
                <a:spcPct val="130000"/>
              </a:lnSpc>
              <a:spcBef>
                <a:spcPts val="600"/>
              </a:spcBef>
              <a:buNone/>
            </a:pP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1600" dirty="0">
              <a:solidFill>
                <a:schemeClr val="bg2">
                  <a:lumMod val="75000"/>
                </a:schemeClr>
              </a:solidFill>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1600" dirty="0">
              <a:solidFill>
                <a:schemeClr val="bg2">
                  <a:lumMod val="75000"/>
                </a:schemeClr>
              </a:solidFill>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1600" dirty="0">
              <a:solidFill>
                <a:schemeClr val="bg2">
                  <a:lumMod val="75000"/>
                </a:schemeClr>
              </a:solidFill>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在靶机中使用</a:t>
            </a:r>
            <a:r>
              <a:rPr lang="en-US" altLang="zh-CN" sz="2000" dirty="0" err="1">
                <a:latin typeface="微软雅黑" panose="020B0503020204020204" pitchFamily="34" charset="-122"/>
                <a:ea typeface="微软雅黑" panose="020B0503020204020204" pitchFamily="34" charset="-122"/>
              </a:rPr>
              <a:t>wireshark</a:t>
            </a:r>
            <a:r>
              <a:rPr lang="zh-CN" altLang="en-US" sz="2000" dirty="0">
                <a:latin typeface="微软雅黑" panose="020B0503020204020204" pitchFamily="34" charset="-122"/>
                <a:ea typeface="微软雅黑" panose="020B0503020204020204" pitchFamily="34" charset="-122"/>
              </a:rPr>
              <a:t>抓包发现：</a:t>
            </a:r>
            <a:endParaRPr lang="en-US" altLang="zh-CN" sz="20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20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全部为</a:t>
            </a:r>
            <a:r>
              <a:rPr lang="en-US" altLang="zh-CN" sz="2000" dirty="0">
                <a:latin typeface="微软雅黑" panose="020B0503020204020204" pitchFamily="34" charset="-122"/>
                <a:ea typeface="微软雅黑" panose="020B0503020204020204" pitchFamily="34" charset="-122"/>
              </a:rPr>
              <a:t>TCP</a:t>
            </a:r>
            <a:r>
              <a:rPr lang="zh-CN" altLang="en-US" sz="2000" dirty="0">
                <a:latin typeface="微软雅黑" panose="020B0503020204020204" pitchFamily="34" charset="-122"/>
                <a:ea typeface="微软雅黑" panose="020B0503020204020204" pitchFamily="34" charset="-122"/>
              </a:rPr>
              <a:t>三次握手中的第一步</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1888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泛洪攻击防范</a:t>
            </a:r>
          </a:p>
        </p:txBody>
      </p:sp>
      <p:sp>
        <p:nvSpPr>
          <p:cNvPr id="5" name="文本占位符 1"/>
          <p:cNvSpPr txBox="1"/>
          <p:nvPr/>
        </p:nvSpPr>
        <p:spPr>
          <a:xfrm>
            <a:off x="441218" y="1171575"/>
            <a:ext cx="10626832" cy="4781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80000"/>
              </a:lnSpc>
              <a:spcBef>
                <a:spcPts val="600"/>
              </a:spcBef>
              <a:buFont typeface="+mj-lt"/>
              <a:buAutoNum type="arabicPeriod"/>
            </a:pPr>
            <a:r>
              <a:rPr lang="en-US" altLang="zh-CN" sz="2400" b="1" dirty="0">
                <a:latin typeface="微软雅黑" panose="020B0503020204020204" pitchFamily="34" charset="-122"/>
                <a:ea typeface="微软雅黑" panose="020B0503020204020204" pitchFamily="34" charset="-122"/>
                <a:sym typeface="+mn-ea"/>
              </a:rPr>
              <a:t> SYN</a:t>
            </a:r>
            <a:r>
              <a:rPr lang="zh-CN" altLang="en-US" sz="2400" b="1" dirty="0">
                <a:latin typeface="微软雅黑" panose="020B0503020204020204" pitchFamily="34" charset="-122"/>
                <a:ea typeface="微软雅黑" panose="020B0503020204020204" pitchFamily="34" charset="-122"/>
                <a:sym typeface="+mn-ea"/>
              </a:rPr>
              <a:t>－</a:t>
            </a:r>
            <a:r>
              <a:rPr lang="en-US" altLang="zh-CN" sz="2400" b="1" dirty="0">
                <a:latin typeface="微软雅黑" panose="020B0503020204020204" pitchFamily="34" charset="-122"/>
                <a:ea typeface="微软雅黑" panose="020B0503020204020204" pitchFamily="34" charset="-122"/>
                <a:sym typeface="+mn-ea"/>
              </a:rPr>
              <a:t>cookie</a:t>
            </a:r>
            <a:r>
              <a:rPr lang="zh-CN" altLang="en-US" sz="2400" b="1" dirty="0">
                <a:latin typeface="微软雅黑" panose="020B0503020204020204" pitchFamily="34" charset="-122"/>
                <a:ea typeface="微软雅黑" panose="020B0503020204020204" pitchFamily="34" charset="-122"/>
                <a:sym typeface="+mn-ea"/>
              </a:rPr>
              <a:t>技术</a:t>
            </a:r>
            <a:endParaRPr lang="en-US" altLang="zh-CN" sz="2400" b="1" dirty="0">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SYN</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cookie</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技术针对标准</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TCP</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连接建立过程资源分配上的缺陷，改变了资源分配的策略。</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当服务器收到一个</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SYN</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报文后，不立即分配缓冲区，而是利用连接的信息生成一个</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cookie</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，并将其作为将要返回的</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SYN</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ACK</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报文的初始序列号。</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当客户端返回一个</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ACK</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报文时，根据包头信息计算</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cookie</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，与返回的确认序列号的进行对比，若是一个符合要求的正常连接，则分配资源，建立连接。　　</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该技术的关键点在于避免了在连接信息未完全到达前进行资源分配，使</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SYN Flood</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攻击的资源消耗失效。</a:t>
            </a:r>
            <a:endParaRPr lang="en-US" altLang="zh-CN" sz="1800" dirty="0">
              <a:solidFill>
                <a:schemeClr val="bg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31888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泛洪攻击防范</a:t>
            </a:r>
          </a:p>
        </p:txBody>
      </p:sp>
      <p:sp>
        <p:nvSpPr>
          <p:cNvPr id="5" name="文本占位符 1"/>
          <p:cNvSpPr txBox="1"/>
          <p:nvPr/>
        </p:nvSpPr>
        <p:spPr>
          <a:xfrm>
            <a:off x="441218" y="1171574"/>
            <a:ext cx="10626832" cy="5038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80000"/>
              </a:lnSpc>
              <a:spcBef>
                <a:spcPts val="600"/>
              </a:spcBef>
              <a:buNone/>
            </a:pPr>
            <a:r>
              <a:rPr lang="en-US" altLang="zh-CN" sz="2400" b="1" dirty="0">
                <a:latin typeface="微软雅黑" panose="020B0503020204020204" pitchFamily="34" charset="-122"/>
                <a:ea typeface="微软雅黑" panose="020B0503020204020204" pitchFamily="34" charset="-122"/>
                <a:sym typeface="+mn-ea"/>
              </a:rPr>
              <a:t>2. </a:t>
            </a:r>
            <a:r>
              <a:rPr lang="zh-CN" altLang="en-US" sz="2400" b="1" dirty="0">
                <a:latin typeface="微软雅黑" panose="020B0503020204020204" pitchFamily="34" charset="-122"/>
                <a:ea typeface="微软雅黑" panose="020B0503020204020204" pitchFamily="34" charset="-122"/>
                <a:sym typeface="+mn-ea"/>
              </a:rPr>
              <a:t>地址状态监控</a:t>
            </a:r>
            <a:endParaRPr lang="en-US" altLang="zh-CN" sz="2400" b="1" dirty="0">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zh-CN" altLang="en-US" sz="2400" b="1" dirty="0">
                <a:solidFill>
                  <a:schemeClr val="bg1">
                    <a:lumMod val="50000"/>
                  </a:schemeClr>
                </a:solidFill>
                <a:latin typeface="微软雅黑" panose="020B0503020204020204" pitchFamily="34" charset="-122"/>
                <a:ea typeface="微软雅黑" panose="020B0503020204020204" pitchFamily="34" charset="-122"/>
                <a:sym typeface="+mn-ea"/>
              </a:rPr>
              <a:t>利用监控工具对网络中的有关</a:t>
            </a: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mn-ea"/>
              </a:rPr>
              <a:t>TCP</a:t>
            </a:r>
            <a:r>
              <a:rPr lang="zh-CN" altLang="en-US" sz="2400" b="1" dirty="0">
                <a:solidFill>
                  <a:schemeClr val="bg1">
                    <a:lumMod val="50000"/>
                  </a:schemeClr>
                </a:solidFill>
                <a:latin typeface="微软雅黑" panose="020B0503020204020204" pitchFamily="34" charset="-122"/>
                <a:ea typeface="微软雅黑" panose="020B0503020204020204" pitchFamily="34" charset="-122"/>
                <a:sym typeface="+mn-ea"/>
              </a:rPr>
              <a:t>连接的数据包进行监控并处理。处理的主要依据是连接请求的源地址。源地址总共有四种状态：</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zh-CN" altLang="en-US" sz="2400" b="1" dirty="0">
                <a:solidFill>
                  <a:schemeClr val="bg1">
                    <a:lumMod val="50000"/>
                  </a:schemeClr>
                </a:solidFill>
                <a:latin typeface="微软雅黑" panose="020B0503020204020204" pitchFamily="34" charset="-122"/>
                <a:ea typeface="微软雅黑" panose="020B0503020204020204" pitchFamily="34" charset="-122"/>
                <a:sym typeface="+mn-ea"/>
              </a:rPr>
              <a:t>初态：任何源地址刚开始的状态； </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mn-ea"/>
              </a:rPr>
              <a:t>NEW</a:t>
            </a:r>
            <a:r>
              <a:rPr lang="zh-CN" altLang="en-US" sz="2400" b="1" dirty="0">
                <a:solidFill>
                  <a:schemeClr val="bg1">
                    <a:lumMod val="50000"/>
                  </a:schemeClr>
                </a:solidFill>
                <a:latin typeface="微软雅黑" panose="020B0503020204020204" pitchFamily="34" charset="-122"/>
                <a:ea typeface="微软雅黑" panose="020B0503020204020204" pitchFamily="34" charset="-122"/>
                <a:sym typeface="+mn-ea"/>
              </a:rPr>
              <a:t>状态：第一次出现或出现多次也不能断定存在的源地址的状态；</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mn-ea"/>
              </a:rPr>
              <a:t>GOOD</a:t>
            </a:r>
            <a:r>
              <a:rPr lang="zh-CN" altLang="en-US" sz="2400" b="1" dirty="0">
                <a:solidFill>
                  <a:schemeClr val="bg1">
                    <a:lumMod val="50000"/>
                  </a:schemeClr>
                </a:solidFill>
                <a:latin typeface="微软雅黑" panose="020B0503020204020204" pitchFamily="34" charset="-122"/>
                <a:ea typeface="微软雅黑" panose="020B0503020204020204" pitchFamily="34" charset="-122"/>
                <a:sym typeface="+mn-ea"/>
              </a:rPr>
              <a:t>状态：断定存在的源地址所处的状态；</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mn-ea"/>
              </a:rPr>
              <a:t>BAD</a:t>
            </a:r>
            <a:r>
              <a:rPr lang="zh-CN" altLang="en-US" sz="2400" b="1" dirty="0">
                <a:solidFill>
                  <a:schemeClr val="bg1">
                    <a:lumMod val="50000"/>
                  </a:schemeClr>
                </a:solidFill>
                <a:latin typeface="微软雅黑" panose="020B0503020204020204" pitchFamily="34" charset="-122"/>
                <a:ea typeface="微软雅黑" panose="020B0503020204020204" pitchFamily="34" charset="-122"/>
                <a:sym typeface="+mn-ea"/>
              </a:rPr>
              <a:t>状态：源地址不存在或不可达时所处的状态。</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170873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1217" y="2998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泛洪攻击防范</a:t>
            </a:r>
          </a:p>
        </p:txBody>
      </p:sp>
      <p:sp>
        <p:nvSpPr>
          <p:cNvPr id="5" name="文本占位符 1"/>
          <p:cNvSpPr txBox="1"/>
          <p:nvPr/>
        </p:nvSpPr>
        <p:spPr>
          <a:xfrm>
            <a:off x="441217" y="1038225"/>
            <a:ext cx="10626832" cy="47815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80000"/>
              </a:lnSpc>
              <a:spcBef>
                <a:spcPts val="600"/>
              </a:spcBef>
              <a:buNone/>
            </a:pPr>
            <a:r>
              <a:rPr lang="en-US" altLang="zh-CN" sz="2400" b="1" dirty="0">
                <a:latin typeface="微软雅黑" panose="020B0503020204020204" pitchFamily="34" charset="-122"/>
                <a:ea typeface="微软雅黑" panose="020B0503020204020204" pitchFamily="34" charset="-122"/>
                <a:sym typeface="+mn-ea"/>
              </a:rPr>
              <a:t>2. </a:t>
            </a:r>
            <a:r>
              <a:rPr lang="zh-CN" altLang="en-US" sz="2400" b="1" dirty="0">
                <a:latin typeface="微软雅黑" panose="020B0503020204020204" pitchFamily="34" charset="-122"/>
                <a:ea typeface="微软雅黑" panose="020B0503020204020204" pitchFamily="34" charset="-122"/>
                <a:sym typeface="+mn-ea"/>
              </a:rPr>
              <a:t>地址状态监控</a:t>
            </a:r>
            <a:endParaRPr lang="en-US" altLang="zh-CN" sz="2400" b="1" dirty="0">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1</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）监听到</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SYN</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包，如果源地址是第一次出现，则置该源地址的状态为</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NEW</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状态；如果是</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NEW</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状态或</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BAD</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状态；则将该包的</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RST</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位置</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1</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然后重新发出去，如果是</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GOOD</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状态不作处理　　</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2</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）监听到</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ACK</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或</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RST</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包，如果源地址的状态为</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NEW</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状态，则转为</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GOOD</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状态；如果是</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GOOD</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状态则不变；如果是</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BAD</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状态则转为</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NEW</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　</a:t>
            </a:r>
            <a:endPar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L="0" indent="0" algn="just">
              <a:lnSpc>
                <a:spcPct val="180000"/>
              </a:lnSpc>
              <a:spcBef>
                <a:spcPts val="600"/>
              </a:spcBef>
              <a:buNone/>
            </a:pP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3</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）监听到从服务器来的</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SYN ACK</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报文，表明服务器已经为从</a:t>
            </a:r>
            <a:r>
              <a:rPr lang="en-US" altLang="zh-CN" sz="2000" b="1" dirty="0" err="1">
                <a:solidFill>
                  <a:schemeClr val="bg1">
                    <a:lumMod val="50000"/>
                  </a:schemeClr>
                </a:solidFill>
                <a:latin typeface="微软雅黑" panose="020B0503020204020204" pitchFamily="34" charset="-122"/>
                <a:ea typeface="微软雅黑" panose="020B0503020204020204" pitchFamily="34" charset="-122"/>
                <a:sym typeface="+mn-ea"/>
              </a:rPr>
              <a:t>addr</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发来的连接请求建立了一个半连接，为防止建立的半连接过多，向服务器发送一个</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ACK</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包，建立连接，开始同时计时，如果超时还未监听到</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ACK</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报文，证明</a:t>
            </a:r>
            <a:r>
              <a:rPr lang="en-US" altLang="zh-CN" sz="2000" b="1" dirty="0" err="1">
                <a:solidFill>
                  <a:schemeClr val="bg1">
                    <a:lumMod val="50000"/>
                  </a:schemeClr>
                </a:solidFill>
                <a:latin typeface="微软雅黑" panose="020B0503020204020204" pitchFamily="34" charset="-122"/>
                <a:ea typeface="微软雅黑" panose="020B0503020204020204" pitchFamily="34" charset="-122"/>
                <a:sym typeface="+mn-ea"/>
              </a:rPr>
              <a:t>addr</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不可达。如果此时</a:t>
            </a:r>
            <a:r>
              <a:rPr lang="en-US" altLang="zh-CN" sz="2000" b="1" dirty="0" err="1">
                <a:solidFill>
                  <a:schemeClr val="bg1">
                    <a:lumMod val="50000"/>
                  </a:schemeClr>
                </a:solidFill>
                <a:latin typeface="微软雅黑" panose="020B0503020204020204" pitchFamily="34" charset="-122"/>
                <a:ea typeface="微软雅黑" panose="020B0503020204020204" pitchFamily="34" charset="-122"/>
                <a:sym typeface="+mn-ea"/>
              </a:rPr>
              <a:t>addr</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的状态为</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GOOD</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则转为</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NEW</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状态；如果为</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NEW</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状态则转为</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BAD</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状态；如果为状态为</a:t>
            </a:r>
            <a:r>
              <a:rPr lang="en-US" altLang="zh-CN" sz="2000" b="1" dirty="0">
                <a:solidFill>
                  <a:schemeClr val="bg1">
                    <a:lumMod val="50000"/>
                  </a:schemeClr>
                </a:solidFill>
                <a:latin typeface="微软雅黑" panose="020B0503020204020204" pitchFamily="34" charset="-122"/>
                <a:ea typeface="微软雅黑" panose="020B0503020204020204" pitchFamily="34" charset="-122"/>
                <a:sym typeface="+mn-ea"/>
              </a:rPr>
              <a:t>BAD</a:t>
            </a:r>
            <a:r>
              <a:rPr lang="zh-CN" altLang="en-US" sz="2000" b="1" dirty="0">
                <a:solidFill>
                  <a:schemeClr val="bg1">
                    <a:lumMod val="50000"/>
                  </a:schemeClr>
                </a:solidFill>
                <a:latin typeface="微软雅黑" panose="020B0503020204020204" pitchFamily="34" charset="-122"/>
                <a:ea typeface="微软雅黑" panose="020B0503020204020204" pitchFamily="34" charset="-122"/>
                <a:sym typeface="+mn-ea"/>
              </a:rPr>
              <a:t>状态则不变。</a:t>
            </a:r>
          </a:p>
        </p:txBody>
      </p:sp>
    </p:spTree>
    <p:extLst>
      <p:ext uri="{BB962C8B-B14F-4D97-AF65-F5344CB8AC3E}">
        <p14:creationId xmlns:p14="http://schemas.microsoft.com/office/powerpoint/2010/main" val="26318617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e3be3ced-29c4-43e6-b85e-a1ac2c7f2c43"/>
  <p:tag name="COMMONDATA" val="eyJoZGlkIjoiMWMwOTIwOTA4OTIxMzE2MWE1OGM5YzBiZmU5YmVmNWQ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98000">
              <a:schemeClr val="accent1">
                <a:lumMod val="5000"/>
                <a:lumOff val="95000"/>
                <a:alpha val="40000"/>
              </a:schemeClr>
            </a:gs>
            <a:gs pos="3000">
              <a:srgbClr val="FF7C05"/>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1807</Words>
  <Application>Microsoft Office PowerPoint</Application>
  <PresentationFormat>宽屏</PresentationFormat>
  <Paragraphs>162</Paragraphs>
  <Slides>20</Slides>
  <Notes>13</Notes>
  <HiddenSlides>0</HiddenSlides>
  <MMClips>0</MMClips>
  <ScaleCrop>false</ScaleCrop>
  <HeadingPairs>
    <vt:vector size="6" baseType="variant">
      <vt:variant>
        <vt:lpstr>已用的字体</vt:lpstr>
      </vt:variant>
      <vt:variant>
        <vt:i4>4</vt:i4>
      </vt:variant>
      <vt:variant>
        <vt:lpstr>主题</vt:lpstr>
      </vt:variant>
      <vt:variant>
        <vt:i4>5</vt:i4>
      </vt:variant>
      <vt:variant>
        <vt:lpstr>幻灯片标题</vt:lpstr>
      </vt:variant>
      <vt:variant>
        <vt:i4>20</vt:i4>
      </vt:variant>
    </vt:vector>
  </HeadingPairs>
  <TitlesOfParts>
    <vt:vector size="29" baseType="lpstr">
      <vt:lpstr>等线</vt:lpstr>
      <vt:lpstr>等线 Light</vt:lpstr>
      <vt:lpstr>微软雅黑</vt:lpstr>
      <vt:lpstr>Arial</vt:lpstr>
      <vt:lpstr>Office 主题​​</vt:lpstr>
      <vt:lpstr>1_Office 主题​​</vt:lpstr>
      <vt:lpstr>2_Office 主题​​</vt:lpstr>
      <vt:lpstr>自定义设计方案</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潘冬远、张娉</dc:creator>
  <cp:lastModifiedBy>CSD SJTU</cp:lastModifiedBy>
  <cp:revision>428</cp:revision>
  <dcterms:created xsi:type="dcterms:W3CDTF">2019-01-23T14:14:00Z</dcterms:created>
  <dcterms:modified xsi:type="dcterms:W3CDTF">2023-08-19T08:10:18Z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95CAC60A946646268E24C34D9A1D77AA</vt:lpwstr>
  </property>
  <property fmtid="{D5CDD505-2E9C-101B-9397-08002B2CF9AE}" pid="12" name="KSOProductBuildVer">
    <vt:lpwstr>2052-11.1.0.13703</vt:lpwstr>
  </property>
</Properties>
</file>